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70" r:id="rId3"/>
    <p:sldId id="271" r:id="rId4"/>
    <p:sldId id="262" r:id="rId5"/>
    <p:sldId id="263" r:id="rId6"/>
    <p:sldId id="267" r:id="rId7"/>
    <p:sldId id="272" r:id="rId8"/>
    <p:sldId id="268" r:id="rId9"/>
    <p:sldId id="273" r:id="rId10"/>
    <p:sldId id="269" r:id="rId11"/>
    <p:sldId id="265" r:id="rId12"/>
    <p:sldId id="266" r:id="rId13"/>
    <p:sldId id="264" r:id="rId14"/>
    <p:sldId id="260" r:id="rId15"/>
    <p:sldId id="261" r:id="rId16"/>
    <p:sldId id="259" r:id="rId17"/>
    <p:sldId id="258" r:id="rId18"/>
    <p:sldId id="257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C004"/>
    <a:srgbClr val="7C9E9E"/>
    <a:srgbClr val="ED5E60"/>
    <a:srgbClr val="F3C203"/>
    <a:srgbClr val="FFFFF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749"/>
    <p:restoredTop sz="94681"/>
  </p:normalViewPr>
  <p:slideViewPr>
    <p:cSldViewPr snapToGrid="0">
      <p:cViewPr varScale="1">
        <p:scale>
          <a:sx n="204" d="100"/>
          <a:sy n="204" d="100"/>
        </p:scale>
        <p:origin x="232" y="4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612045C-BE16-5545-A825-FB26F000FA30}" type="doc">
      <dgm:prSet loTypeId="urn:microsoft.com/office/officeart/2005/8/layout/radial4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DDB56DDF-1002-2345-BB1C-6C4036F840CC}">
      <dgm:prSet phldrT="[Text]"/>
      <dgm:spPr/>
      <dgm:t>
        <a:bodyPr/>
        <a:lstStyle/>
        <a:p>
          <a:r>
            <a:rPr lang="en-GB"/>
            <a:t>Price</a:t>
          </a:r>
          <a:endParaRPr lang="en-GB" dirty="0"/>
        </a:p>
      </dgm:t>
    </dgm:pt>
    <dgm:pt modelId="{007528F9-872A-2F49-9E77-1B82929FE136}" type="parTrans" cxnId="{DF92CF9E-5B0E-7644-AEA9-E5591ACDCC7D}">
      <dgm:prSet/>
      <dgm:spPr/>
      <dgm:t>
        <a:bodyPr/>
        <a:lstStyle/>
        <a:p>
          <a:endParaRPr lang="en-GB"/>
        </a:p>
      </dgm:t>
    </dgm:pt>
    <dgm:pt modelId="{1E7B742C-E276-CE41-848C-DA3E676A9FA6}" type="sibTrans" cxnId="{DF92CF9E-5B0E-7644-AEA9-E5591ACDCC7D}">
      <dgm:prSet/>
      <dgm:spPr/>
      <dgm:t>
        <a:bodyPr/>
        <a:lstStyle/>
        <a:p>
          <a:endParaRPr lang="en-GB"/>
        </a:p>
      </dgm:t>
    </dgm:pt>
    <dgm:pt modelId="{5F068E95-D063-4644-997E-E390AC93416C}">
      <dgm:prSet phldrT="[Text]"/>
      <dgm:spPr/>
      <dgm:t>
        <a:bodyPr/>
        <a:lstStyle/>
        <a:p>
          <a:r>
            <a:rPr lang="en-GB" dirty="0"/>
            <a:t>Business</a:t>
          </a:r>
        </a:p>
      </dgm:t>
    </dgm:pt>
    <dgm:pt modelId="{BC599E64-4C57-B648-8737-FBFBDB3F4236}" type="parTrans" cxnId="{CF249E6D-B69F-7D4F-B727-6787A0E51EAD}">
      <dgm:prSet/>
      <dgm:spPr/>
      <dgm:t>
        <a:bodyPr/>
        <a:lstStyle/>
        <a:p>
          <a:endParaRPr lang="en-GB"/>
        </a:p>
      </dgm:t>
    </dgm:pt>
    <dgm:pt modelId="{DC68FC48-2FAF-9B4A-AECB-074BC63E5448}" type="sibTrans" cxnId="{CF249E6D-B69F-7D4F-B727-6787A0E51EAD}">
      <dgm:prSet/>
      <dgm:spPr/>
      <dgm:t>
        <a:bodyPr/>
        <a:lstStyle/>
        <a:p>
          <a:endParaRPr lang="en-GB"/>
        </a:p>
      </dgm:t>
    </dgm:pt>
    <dgm:pt modelId="{07323AA0-9120-EA40-AADA-BAC9477AA5B5}">
      <dgm:prSet phldrT="[Text]"/>
      <dgm:spPr/>
      <dgm:t>
        <a:bodyPr/>
        <a:lstStyle/>
        <a:p>
          <a:r>
            <a:rPr lang="en-GB" dirty="0"/>
            <a:t>Host Excellence</a:t>
          </a:r>
        </a:p>
      </dgm:t>
    </dgm:pt>
    <dgm:pt modelId="{B5E34201-C6C7-C243-B88C-C9F7A290CE97}" type="parTrans" cxnId="{DA5163C3-8643-8940-8CBC-D330E0B3B604}">
      <dgm:prSet/>
      <dgm:spPr/>
      <dgm:t>
        <a:bodyPr/>
        <a:lstStyle/>
        <a:p>
          <a:endParaRPr lang="en-GB"/>
        </a:p>
      </dgm:t>
    </dgm:pt>
    <dgm:pt modelId="{913CCEAF-2FEC-5F4B-9A6E-1A97EAAE925D}" type="sibTrans" cxnId="{DA5163C3-8643-8940-8CBC-D330E0B3B604}">
      <dgm:prSet/>
      <dgm:spPr/>
      <dgm:t>
        <a:bodyPr/>
        <a:lstStyle/>
        <a:p>
          <a:endParaRPr lang="en-GB"/>
        </a:p>
      </dgm:t>
    </dgm:pt>
    <dgm:pt modelId="{B299D5A9-A9D6-B740-BCA2-FDA94AB3ACBA}">
      <dgm:prSet phldrT="[Text]"/>
      <dgm:spPr/>
      <dgm:t>
        <a:bodyPr/>
        <a:lstStyle/>
        <a:p>
          <a:r>
            <a:rPr lang="en-GB" dirty="0"/>
            <a:t>Star Rating</a:t>
          </a:r>
        </a:p>
      </dgm:t>
    </dgm:pt>
    <dgm:pt modelId="{6E34FF89-1D46-9645-BE11-E4B3A0D72409}" type="parTrans" cxnId="{D8ECDB70-568C-E34C-9465-55D0E462372D}">
      <dgm:prSet/>
      <dgm:spPr/>
      <dgm:t>
        <a:bodyPr/>
        <a:lstStyle/>
        <a:p>
          <a:endParaRPr lang="en-GB"/>
        </a:p>
      </dgm:t>
    </dgm:pt>
    <dgm:pt modelId="{02964F0E-9D64-D544-8CDE-BE09D612E7A4}" type="sibTrans" cxnId="{D8ECDB70-568C-E34C-9465-55D0E462372D}">
      <dgm:prSet/>
      <dgm:spPr/>
      <dgm:t>
        <a:bodyPr/>
        <a:lstStyle/>
        <a:p>
          <a:endParaRPr lang="en-GB"/>
        </a:p>
      </dgm:t>
    </dgm:pt>
    <dgm:pt modelId="{CEE81A34-4D6E-4944-BC9D-9280608F2978}" type="pres">
      <dgm:prSet presAssocID="{D612045C-BE16-5545-A825-FB26F000FA30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80B6B0E3-27C3-5147-AF54-7466CC4F165F}" type="pres">
      <dgm:prSet presAssocID="{DDB56DDF-1002-2345-BB1C-6C4036F840CC}" presName="centerShape" presStyleLbl="node0" presStyleIdx="0" presStyleCnt="1"/>
      <dgm:spPr/>
    </dgm:pt>
    <dgm:pt modelId="{F41A8A7A-A43E-2D4F-886F-94C18E9DB5FB}" type="pres">
      <dgm:prSet presAssocID="{BC599E64-4C57-B648-8737-FBFBDB3F4236}" presName="parTrans" presStyleLbl="bgSibTrans2D1" presStyleIdx="0" presStyleCnt="3"/>
      <dgm:spPr/>
    </dgm:pt>
    <dgm:pt modelId="{C0DF970A-86A1-204E-BE7B-7300A147C02E}" type="pres">
      <dgm:prSet presAssocID="{5F068E95-D063-4644-997E-E390AC93416C}" presName="node" presStyleLbl="node1" presStyleIdx="0" presStyleCnt="3">
        <dgm:presLayoutVars>
          <dgm:bulletEnabled val="1"/>
        </dgm:presLayoutVars>
      </dgm:prSet>
      <dgm:spPr/>
    </dgm:pt>
    <dgm:pt modelId="{494D6D3C-D2AF-DB46-9E2D-A9B7541999A1}" type="pres">
      <dgm:prSet presAssocID="{B5E34201-C6C7-C243-B88C-C9F7A290CE97}" presName="parTrans" presStyleLbl="bgSibTrans2D1" presStyleIdx="1" presStyleCnt="3"/>
      <dgm:spPr/>
    </dgm:pt>
    <dgm:pt modelId="{4800A2AE-91D9-B841-A403-1FEB00D0B329}" type="pres">
      <dgm:prSet presAssocID="{07323AA0-9120-EA40-AADA-BAC9477AA5B5}" presName="node" presStyleLbl="node1" presStyleIdx="1" presStyleCnt="3">
        <dgm:presLayoutVars>
          <dgm:bulletEnabled val="1"/>
        </dgm:presLayoutVars>
      </dgm:prSet>
      <dgm:spPr/>
    </dgm:pt>
    <dgm:pt modelId="{5B747A8B-6709-D54D-B5C0-C5B18D60C372}" type="pres">
      <dgm:prSet presAssocID="{6E34FF89-1D46-9645-BE11-E4B3A0D72409}" presName="parTrans" presStyleLbl="bgSibTrans2D1" presStyleIdx="2" presStyleCnt="3"/>
      <dgm:spPr/>
    </dgm:pt>
    <dgm:pt modelId="{0E7920C0-4086-AA4E-A6A9-594A9D63A4C8}" type="pres">
      <dgm:prSet presAssocID="{B299D5A9-A9D6-B740-BCA2-FDA94AB3ACBA}" presName="node" presStyleLbl="node1" presStyleIdx="2" presStyleCnt="3">
        <dgm:presLayoutVars>
          <dgm:bulletEnabled val="1"/>
        </dgm:presLayoutVars>
      </dgm:prSet>
      <dgm:spPr/>
    </dgm:pt>
  </dgm:ptLst>
  <dgm:cxnLst>
    <dgm:cxn modelId="{C2187D38-F03E-014A-AE52-CC7221AB96C5}" type="presOf" srcId="{D612045C-BE16-5545-A825-FB26F000FA30}" destId="{CEE81A34-4D6E-4944-BC9D-9280608F2978}" srcOrd="0" destOrd="0" presId="urn:microsoft.com/office/officeart/2005/8/layout/radial4"/>
    <dgm:cxn modelId="{5CD1D055-CFF1-1E4B-88E4-1A1EFFC01352}" type="presOf" srcId="{DDB56DDF-1002-2345-BB1C-6C4036F840CC}" destId="{80B6B0E3-27C3-5147-AF54-7466CC4F165F}" srcOrd="0" destOrd="0" presId="urn:microsoft.com/office/officeart/2005/8/layout/radial4"/>
    <dgm:cxn modelId="{C1B2C95B-478C-E04C-90EC-04BA9B8260E6}" type="presOf" srcId="{6E34FF89-1D46-9645-BE11-E4B3A0D72409}" destId="{5B747A8B-6709-D54D-B5C0-C5B18D60C372}" srcOrd="0" destOrd="0" presId="urn:microsoft.com/office/officeart/2005/8/layout/radial4"/>
    <dgm:cxn modelId="{2B6D0365-32E0-2040-8DE5-C64D20D139B2}" type="presOf" srcId="{BC599E64-4C57-B648-8737-FBFBDB3F4236}" destId="{F41A8A7A-A43E-2D4F-886F-94C18E9DB5FB}" srcOrd="0" destOrd="0" presId="urn:microsoft.com/office/officeart/2005/8/layout/radial4"/>
    <dgm:cxn modelId="{F4318066-4C25-E642-94CB-3EDA066EFD52}" type="presOf" srcId="{B5E34201-C6C7-C243-B88C-C9F7A290CE97}" destId="{494D6D3C-D2AF-DB46-9E2D-A9B7541999A1}" srcOrd="0" destOrd="0" presId="urn:microsoft.com/office/officeart/2005/8/layout/radial4"/>
    <dgm:cxn modelId="{CF249E6D-B69F-7D4F-B727-6787A0E51EAD}" srcId="{DDB56DDF-1002-2345-BB1C-6C4036F840CC}" destId="{5F068E95-D063-4644-997E-E390AC93416C}" srcOrd="0" destOrd="0" parTransId="{BC599E64-4C57-B648-8737-FBFBDB3F4236}" sibTransId="{DC68FC48-2FAF-9B4A-AECB-074BC63E5448}"/>
    <dgm:cxn modelId="{D8ECDB70-568C-E34C-9465-55D0E462372D}" srcId="{DDB56DDF-1002-2345-BB1C-6C4036F840CC}" destId="{B299D5A9-A9D6-B740-BCA2-FDA94AB3ACBA}" srcOrd="2" destOrd="0" parTransId="{6E34FF89-1D46-9645-BE11-E4B3A0D72409}" sibTransId="{02964F0E-9D64-D544-8CDE-BE09D612E7A4}"/>
    <dgm:cxn modelId="{727D9A73-908C-9146-ADFB-D9D62ADAA9B8}" type="presOf" srcId="{5F068E95-D063-4644-997E-E390AC93416C}" destId="{C0DF970A-86A1-204E-BE7B-7300A147C02E}" srcOrd="0" destOrd="0" presId="urn:microsoft.com/office/officeart/2005/8/layout/radial4"/>
    <dgm:cxn modelId="{6C441F86-FE19-9F45-A8BD-04AE661E382C}" type="presOf" srcId="{07323AA0-9120-EA40-AADA-BAC9477AA5B5}" destId="{4800A2AE-91D9-B841-A403-1FEB00D0B329}" srcOrd="0" destOrd="0" presId="urn:microsoft.com/office/officeart/2005/8/layout/radial4"/>
    <dgm:cxn modelId="{DF92CF9E-5B0E-7644-AEA9-E5591ACDCC7D}" srcId="{D612045C-BE16-5545-A825-FB26F000FA30}" destId="{DDB56DDF-1002-2345-BB1C-6C4036F840CC}" srcOrd="0" destOrd="0" parTransId="{007528F9-872A-2F49-9E77-1B82929FE136}" sibTransId="{1E7B742C-E276-CE41-848C-DA3E676A9FA6}"/>
    <dgm:cxn modelId="{DA5163C3-8643-8940-8CBC-D330E0B3B604}" srcId="{DDB56DDF-1002-2345-BB1C-6C4036F840CC}" destId="{07323AA0-9120-EA40-AADA-BAC9477AA5B5}" srcOrd="1" destOrd="0" parTransId="{B5E34201-C6C7-C243-B88C-C9F7A290CE97}" sibTransId="{913CCEAF-2FEC-5F4B-9A6E-1A97EAAE925D}"/>
    <dgm:cxn modelId="{1B05F6E0-BAFB-7D47-90F7-54ECF5958B04}" type="presOf" srcId="{B299D5A9-A9D6-B740-BCA2-FDA94AB3ACBA}" destId="{0E7920C0-4086-AA4E-A6A9-594A9D63A4C8}" srcOrd="0" destOrd="0" presId="urn:microsoft.com/office/officeart/2005/8/layout/radial4"/>
    <dgm:cxn modelId="{26C20C29-997D-BC4C-815A-8E27C1A618A6}" type="presParOf" srcId="{CEE81A34-4D6E-4944-BC9D-9280608F2978}" destId="{80B6B0E3-27C3-5147-AF54-7466CC4F165F}" srcOrd="0" destOrd="0" presId="urn:microsoft.com/office/officeart/2005/8/layout/radial4"/>
    <dgm:cxn modelId="{2F7EA699-CB40-A842-BDFF-09BC6C487ABD}" type="presParOf" srcId="{CEE81A34-4D6E-4944-BC9D-9280608F2978}" destId="{F41A8A7A-A43E-2D4F-886F-94C18E9DB5FB}" srcOrd="1" destOrd="0" presId="urn:microsoft.com/office/officeart/2005/8/layout/radial4"/>
    <dgm:cxn modelId="{85788948-AB48-964C-B690-F98A5F9915C8}" type="presParOf" srcId="{CEE81A34-4D6E-4944-BC9D-9280608F2978}" destId="{C0DF970A-86A1-204E-BE7B-7300A147C02E}" srcOrd="2" destOrd="0" presId="urn:microsoft.com/office/officeart/2005/8/layout/radial4"/>
    <dgm:cxn modelId="{1799CC97-9B18-BD4B-9A1C-32128A0C8220}" type="presParOf" srcId="{CEE81A34-4D6E-4944-BC9D-9280608F2978}" destId="{494D6D3C-D2AF-DB46-9E2D-A9B7541999A1}" srcOrd="3" destOrd="0" presId="urn:microsoft.com/office/officeart/2005/8/layout/radial4"/>
    <dgm:cxn modelId="{657A836C-E468-4B47-852E-DE46F2F4F75E}" type="presParOf" srcId="{CEE81A34-4D6E-4944-BC9D-9280608F2978}" destId="{4800A2AE-91D9-B841-A403-1FEB00D0B329}" srcOrd="4" destOrd="0" presId="urn:microsoft.com/office/officeart/2005/8/layout/radial4"/>
    <dgm:cxn modelId="{6691D749-31D6-EF48-941F-AC3F39D8B914}" type="presParOf" srcId="{CEE81A34-4D6E-4944-BC9D-9280608F2978}" destId="{5B747A8B-6709-D54D-B5C0-C5B18D60C372}" srcOrd="5" destOrd="0" presId="urn:microsoft.com/office/officeart/2005/8/layout/radial4"/>
    <dgm:cxn modelId="{14BB23AA-3500-C249-90B5-407BAEBC30B3}" type="presParOf" srcId="{CEE81A34-4D6E-4944-BC9D-9280608F2978}" destId="{0E7920C0-4086-AA4E-A6A9-594A9D63A4C8}" srcOrd="6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612045C-BE16-5545-A825-FB26F000FA30}" type="doc">
      <dgm:prSet loTypeId="urn:microsoft.com/office/officeart/2005/8/layout/radial4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DDB56DDF-1002-2345-BB1C-6C4036F840CC}">
      <dgm:prSet phldrT="[Text]"/>
      <dgm:spPr/>
      <dgm:t>
        <a:bodyPr/>
        <a:lstStyle/>
        <a:p>
          <a:r>
            <a:rPr lang="en-GB"/>
            <a:t>Price</a:t>
          </a:r>
          <a:endParaRPr lang="en-GB" dirty="0"/>
        </a:p>
      </dgm:t>
    </dgm:pt>
    <dgm:pt modelId="{007528F9-872A-2F49-9E77-1B82929FE136}" type="parTrans" cxnId="{DF92CF9E-5B0E-7644-AEA9-E5591ACDCC7D}">
      <dgm:prSet/>
      <dgm:spPr/>
      <dgm:t>
        <a:bodyPr/>
        <a:lstStyle/>
        <a:p>
          <a:endParaRPr lang="en-GB"/>
        </a:p>
      </dgm:t>
    </dgm:pt>
    <dgm:pt modelId="{1E7B742C-E276-CE41-848C-DA3E676A9FA6}" type="sibTrans" cxnId="{DF92CF9E-5B0E-7644-AEA9-E5591ACDCC7D}">
      <dgm:prSet/>
      <dgm:spPr/>
      <dgm:t>
        <a:bodyPr/>
        <a:lstStyle/>
        <a:p>
          <a:endParaRPr lang="en-GB"/>
        </a:p>
      </dgm:t>
    </dgm:pt>
    <dgm:pt modelId="{5F068E95-D063-4644-997E-E390AC93416C}">
      <dgm:prSet phldrT="[Text]"/>
      <dgm:spPr/>
      <dgm:t>
        <a:bodyPr/>
        <a:lstStyle/>
        <a:p>
          <a:r>
            <a:rPr lang="en-GB" dirty="0"/>
            <a:t>Business</a:t>
          </a:r>
        </a:p>
      </dgm:t>
    </dgm:pt>
    <dgm:pt modelId="{BC599E64-4C57-B648-8737-FBFBDB3F4236}" type="parTrans" cxnId="{CF249E6D-B69F-7D4F-B727-6787A0E51EAD}">
      <dgm:prSet/>
      <dgm:spPr/>
      <dgm:t>
        <a:bodyPr/>
        <a:lstStyle/>
        <a:p>
          <a:endParaRPr lang="en-GB"/>
        </a:p>
      </dgm:t>
    </dgm:pt>
    <dgm:pt modelId="{DC68FC48-2FAF-9B4A-AECB-074BC63E5448}" type="sibTrans" cxnId="{CF249E6D-B69F-7D4F-B727-6787A0E51EAD}">
      <dgm:prSet/>
      <dgm:spPr/>
      <dgm:t>
        <a:bodyPr/>
        <a:lstStyle/>
        <a:p>
          <a:endParaRPr lang="en-GB"/>
        </a:p>
      </dgm:t>
    </dgm:pt>
    <dgm:pt modelId="{07323AA0-9120-EA40-AADA-BAC9477AA5B5}">
      <dgm:prSet phldrT="[Text]"/>
      <dgm:spPr/>
      <dgm:t>
        <a:bodyPr/>
        <a:lstStyle/>
        <a:p>
          <a:r>
            <a:rPr lang="en-GB" dirty="0"/>
            <a:t>Host Excellence</a:t>
          </a:r>
        </a:p>
      </dgm:t>
    </dgm:pt>
    <dgm:pt modelId="{B5E34201-C6C7-C243-B88C-C9F7A290CE97}" type="parTrans" cxnId="{DA5163C3-8643-8940-8CBC-D330E0B3B604}">
      <dgm:prSet/>
      <dgm:spPr/>
      <dgm:t>
        <a:bodyPr/>
        <a:lstStyle/>
        <a:p>
          <a:endParaRPr lang="en-GB"/>
        </a:p>
      </dgm:t>
    </dgm:pt>
    <dgm:pt modelId="{913CCEAF-2FEC-5F4B-9A6E-1A97EAAE925D}" type="sibTrans" cxnId="{DA5163C3-8643-8940-8CBC-D330E0B3B604}">
      <dgm:prSet/>
      <dgm:spPr/>
      <dgm:t>
        <a:bodyPr/>
        <a:lstStyle/>
        <a:p>
          <a:endParaRPr lang="en-GB"/>
        </a:p>
      </dgm:t>
    </dgm:pt>
    <dgm:pt modelId="{B299D5A9-A9D6-B740-BCA2-FDA94AB3ACBA}">
      <dgm:prSet phldrT="[Text]"/>
      <dgm:spPr/>
      <dgm:t>
        <a:bodyPr/>
        <a:lstStyle/>
        <a:p>
          <a:r>
            <a:rPr lang="en-GB" dirty="0"/>
            <a:t>Star Rating</a:t>
          </a:r>
        </a:p>
      </dgm:t>
    </dgm:pt>
    <dgm:pt modelId="{6E34FF89-1D46-9645-BE11-E4B3A0D72409}" type="parTrans" cxnId="{D8ECDB70-568C-E34C-9465-55D0E462372D}">
      <dgm:prSet/>
      <dgm:spPr/>
      <dgm:t>
        <a:bodyPr/>
        <a:lstStyle/>
        <a:p>
          <a:endParaRPr lang="en-GB"/>
        </a:p>
      </dgm:t>
    </dgm:pt>
    <dgm:pt modelId="{02964F0E-9D64-D544-8CDE-BE09D612E7A4}" type="sibTrans" cxnId="{D8ECDB70-568C-E34C-9465-55D0E462372D}">
      <dgm:prSet/>
      <dgm:spPr/>
      <dgm:t>
        <a:bodyPr/>
        <a:lstStyle/>
        <a:p>
          <a:endParaRPr lang="en-GB"/>
        </a:p>
      </dgm:t>
    </dgm:pt>
    <dgm:pt modelId="{CEE81A34-4D6E-4944-BC9D-9280608F2978}" type="pres">
      <dgm:prSet presAssocID="{D612045C-BE16-5545-A825-FB26F000FA30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80B6B0E3-27C3-5147-AF54-7466CC4F165F}" type="pres">
      <dgm:prSet presAssocID="{DDB56DDF-1002-2345-BB1C-6C4036F840CC}" presName="centerShape" presStyleLbl="node0" presStyleIdx="0" presStyleCnt="1"/>
      <dgm:spPr/>
    </dgm:pt>
    <dgm:pt modelId="{F41A8A7A-A43E-2D4F-886F-94C18E9DB5FB}" type="pres">
      <dgm:prSet presAssocID="{BC599E64-4C57-B648-8737-FBFBDB3F4236}" presName="parTrans" presStyleLbl="bgSibTrans2D1" presStyleIdx="0" presStyleCnt="3"/>
      <dgm:spPr/>
    </dgm:pt>
    <dgm:pt modelId="{C0DF970A-86A1-204E-BE7B-7300A147C02E}" type="pres">
      <dgm:prSet presAssocID="{5F068E95-D063-4644-997E-E390AC93416C}" presName="node" presStyleLbl="node1" presStyleIdx="0" presStyleCnt="3">
        <dgm:presLayoutVars>
          <dgm:bulletEnabled val="1"/>
        </dgm:presLayoutVars>
      </dgm:prSet>
      <dgm:spPr/>
    </dgm:pt>
    <dgm:pt modelId="{494D6D3C-D2AF-DB46-9E2D-A9B7541999A1}" type="pres">
      <dgm:prSet presAssocID="{B5E34201-C6C7-C243-B88C-C9F7A290CE97}" presName="parTrans" presStyleLbl="bgSibTrans2D1" presStyleIdx="1" presStyleCnt="3"/>
      <dgm:spPr/>
    </dgm:pt>
    <dgm:pt modelId="{4800A2AE-91D9-B841-A403-1FEB00D0B329}" type="pres">
      <dgm:prSet presAssocID="{07323AA0-9120-EA40-AADA-BAC9477AA5B5}" presName="node" presStyleLbl="node1" presStyleIdx="1" presStyleCnt="3">
        <dgm:presLayoutVars>
          <dgm:bulletEnabled val="1"/>
        </dgm:presLayoutVars>
      </dgm:prSet>
      <dgm:spPr/>
    </dgm:pt>
    <dgm:pt modelId="{5B747A8B-6709-D54D-B5C0-C5B18D60C372}" type="pres">
      <dgm:prSet presAssocID="{6E34FF89-1D46-9645-BE11-E4B3A0D72409}" presName="parTrans" presStyleLbl="bgSibTrans2D1" presStyleIdx="2" presStyleCnt="3"/>
      <dgm:spPr/>
    </dgm:pt>
    <dgm:pt modelId="{0E7920C0-4086-AA4E-A6A9-594A9D63A4C8}" type="pres">
      <dgm:prSet presAssocID="{B299D5A9-A9D6-B740-BCA2-FDA94AB3ACBA}" presName="node" presStyleLbl="node1" presStyleIdx="2" presStyleCnt="3">
        <dgm:presLayoutVars>
          <dgm:bulletEnabled val="1"/>
        </dgm:presLayoutVars>
      </dgm:prSet>
      <dgm:spPr/>
    </dgm:pt>
  </dgm:ptLst>
  <dgm:cxnLst>
    <dgm:cxn modelId="{C2187D38-F03E-014A-AE52-CC7221AB96C5}" type="presOf" srcId="{D612045C-BE16-5545-A825-FB26F000FA30}" destId="{CEE81A34-4D6E-4944-BC9D-9280608F2978}" srcOrd="0" destOrd="0" presId="urn:microsoft.com/office/officeart/2005/8/layout/radial4"/>
    <dgm:cxn modelId="{5CD1D055-CFF1-1E4B-88E4-1A1EFFC01352}" type="presOf" srcId="{DDB56DDF-1002-2345-BB1C-6C4036F840CC}" destId="{80B6B0E3-27C3-5147-AF54-7466CC4F165F}" srcOrd="0" destOrd="0" presId="urn:microsoft.com/office/officeart/2005/8/layout/radial4"/>
    <dgm:cxn modelId="{C1B2C95B-478C-E04C-90EC-04BA9B8260E6}" type="presOf" srcId="{6E34FF89-1D46-9645-BE11-E4B3A0D72409}" destId="{5B747A8B-6709-D54D-B5C0-C5B18D60C372}" srcOrd="0" destOrd="0" presId="urn:microsoft.com/office/officeart/2005/8/layout/radial4"/>
    <dgm:cxn modelId="{2B6D0365-32E0-2040-8DE5-C64D20D139B2}" type="presOf" srcId="{BC599E64-4C57-B648-8737-FBFBDB3F4236}" destId="{F41A8A7A-A43E-2D4F-886F-94C18E9DB5FB}" srcOrd="0" destOrd="0" presId="urn:microsoft.com/office/officeart/2005/8/layout/radial4"/>
    <dgm:cxn modelId="{F4318066-4C25-E642-94CB-3EDA066EFD52}" type="presOf" srcId="{B5E34201-C6C7-C243-B88C-C9F7A290CE97}" destId="{494D6D3C-D2AF-DB46-9E2D-A9B7541999A1}" srcOrd="0" destOrd="0" presId="urn:microsoft.com/office/officeart/2005/8/layout/radial4"/>
    <dgm:cxn modelId="{CF249E6D-B69F-7D4F-B727-6787A0E51EAD}" srcId="{DDB56DDF-1002-2345-BB1C-6C4036F840CC}" destId="{5F068E95-D063-4644-997E-E390AC93416C}" srcOrd="0" destOrd="0" parTransId="{BC599E64-4C57-B648-8737-FBFBDB3F4236}" sibTransId="{DC68FC48-2FAF-9B4A-AECB-074BC63E5448}"/>
    <dgm:cxn modelId="{D8ECDB70-568C-E34C-9465-55D0E462372D}" srcId="{DDB56DDF-1002-2345-BB1C-6C4036F840CC}" destId="{B299D5A9-A9D6-B740-BCA2-FDA94AB3ACBA}" srcOrd="2" destOrd="0" parTransId="{6E34FF89-1D46-9645-BE11-E4B3A0D72409}" sibTransId="{02964F0E-9D64-D544-8CDE-BE09D612E7A4}"/>
    <dgm:cxn modelId="{727D9A73-908C-9146-ADFB-D9D62ADAA9B8}" type="presOf" srcId="{5F068E95-D063-4644-997E-E390AC93416C}" destId="{C0DF970A-86A1-204E-BE7B-7300A147C02E}" srcOrd="0" destOrd="0" presId="urn:microsoft.com/office/officeart/2005/8/layout/radial4"/>
    <dgm:cxn modelId="{6C441F86-FE19-9F45-A8BD-04AE661E382C}" type="presOf" srcId="{07323AA0-9120-EA40-AADA-BAC9477AA5B5}" destId="{4800A2AE-91D9-B841-A403-1FEB00D0B329}" srcOrd="0" destOrd="0" presId="urn:microsoft.com/office/officeart/2005/8/layout/radial4"/>
    <dgm:cxn modelId="{DF92CF9E-5B0E-7644-AEA9-E5591ACDCC7D}" srcId="{D612045C-BE16-5545-A825-FB26F000FA30}" destId="{DDB56DDF-1002-2345-BB1C-6C4036F840CC}" srcOrd="0" destOrd="0" parTransId="{007528F9-872A-2F49-9E77-1B82929FE136}" sibTransId="{1E7B742C-E276-CE41-848C-DA3E676A9FA6}"/>
    <dgm:cxn modelId="{DA5163C3-8643-8940-8CBC-D330E0B3B604}" srcId="{DDB56DDF-1002-2345-BB1C-6C4036F840CC}" destId="{07323AA0-9120-EA40-AADA-BAC9477AA5B5}" srcOrd="1" destOrd="0" parTransId="{B5E34201-C6C7-C243-B88C-C9F7A290CE97}" sibTransId="{913CCEAF-2FEC-5F4B-9A6E-1A97EAAE925D}"/>
    <dgm:cxn modelId="{1B05F6E0-BAFB-7D47-90F7-54ECF5958B04}" type="presOf" srcId="{B299D5A9-A9D6-B740-BCA2-FDA94AB3ACBA}" destId="{0E7920C0-4086-AA4E-A6A9-594A9D63A4C8}" srcOrd="0" destOrd="0" presId="urn:microsoft.com/office/officeart/2005/8/layout/radial4"/>
    <dgm:cxn modelId="{26C20C29-997D-BC4C-815A-8E27C1A618A6}" type="presParOf" srcId="{CEE81A34-4D6E-4944-BC9D-9280608F2978}" destId="{80B6B0E3-27C3-5147-AF54-7466CC4F165F}" srcOrd="0" destOrd="0" presId="urn:microsoft.com/office/officeart/2005/8/layout/radial4"/>
    <dgm:cxn modelId="{2F7EA699-CB40-A842-BDFF-09BC6C487ABD}" type="presParOf" srcId="{CEE81A34-4D6E-4944-BC9D-9280608F2978}" destId="{F41A8A7A-A43E-2D4F-886F-94C18E9DB5FB}" srcOrd="1" destOrd="0" presId="urn:microsoft.com/office/officeart/2005/8/layout/radial4"/>
    <dgm:cxn modelId="{85788948-AB48-964C-B690-F98A5F9915C8}" type="presParOf" srcId="{CEE81A34-4D6E-4944-BC9D-9280608F2978}" destId="{C0DF970A-86A1-204E-BE7B-7300A147C02E}" srcOrd="2" destOrd="0" presId="urn:microsoft.com/office/officeart/2005/8/layout/radial4"/>
    <dgm:cxn modelId="{1799CC97-9B18-BD4B-9A1C-32128A0C8220}" type="presParOf" srcId="{CEE81A34-4D6E-4944-BC9D-9280608F2978}" destId="{494D6D3C-D2AF-DB46-9E2D-A9B7541999A1}" srcOrd="3" destOrd="0" presId="urn:microsoft.com/office/officeart/2005/8/layout/radial4"/>
    <dgm:cxn modelId="{657A836C-E468-4B47-852E-DE46F2F4F75E}" type="presParOf" srcId="{CEE81A34-4D6E-4944-BC9D-9280608F2978}" destId="{4800A2AE-91D9-B841-A403-1FEB00D0B329}" srcOrd="4" destOrd="0" presId="urn:microsoft.com/office/officeart/2005/8/layout/radial4"/>
    <dgm:cxn modelId="{6691D749-31D6-EF48-941F-AC3F39D8B914}" type="presParOf" srcId="{CEE81A34-4D6E-4944-BC9D-9280608F2978}" destId="{5B747A8B-6709-D54D-B5C0-C5B18D60C372}" srcOrd="5" destOrd="0" presId="urn:microsoft.com/office/officeart/2005/8/layout/radial4"/>
    <dgm:cxn modelId="{14BB23AA-3500-C249-90B5-407BAEBC30B3}" type="presParOf" srcId="{CEE81A34-4D6E-4944-BC9D-9280608F2978}" destId="{0E7920C0-4086-AA4E-A6A9-594A9D63A4C8}" srcOrd="6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B6B0E3-27C3-5147-AF54-7466CC4F165F}">
      <dsp:nvSpPr>
        <dsp:cNvPr id="0" name=""/>
        <dsp:cNvSpPr/>
      </dsp:nvSpPr>
      <dsp:spPr>
        <a:xfrm>
          <a:off x="2874010" y="3036805"/>
          <a:ext cx="2379980" cy="237998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marL="0" lvl="0" indent="0" algn="ctr" defTabSz="2755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6200" kern="1200"/>
            <a:t>Price</a:t>
          </a:r>
          <a:endParaRPr lang="en-GB" sz="6200" kern="1200" dirty="0"/>
        </a:p>
      </dsp:txBody>
      <dsp:txXfrm>
        <a:off x="3222550" y="3385345"/>
        <a:ext cx="1682900" cy="1682900"/>
      </dsp:txXfrm>
    </dsp:sp>
    <dsp:sp modelId="{F41A8A7A-A43E-2D4F-886F-94C18E9DB5FB}">
      <dsp:nvSpPr>
        <dsp:cNvPr id="0" name=""/>
        <dsp:cNvSpPr/>
      </dsp:nvSpPr>
      <dsp:spPr>
        <a:xfrm rot="12900000">
          <a:off x="1161933" y="2560481"/>
          <a:ext cx="2013351" cy="678294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0DF970A-86A1-204E-BE7B-7300A147C02E}">
      <dsp:nvSpPr>
        <dsp:cNvPr id="0" name=""/>
        <dsp:cNvSpPr/>
      </dsp:nvSpPr>
      <dsp:spPr>
        <a:xfrm>
          <a:off x="213498" y="1417830"/>
          <a:ext cx="2260981" cy="180878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0485" tIns="70485" rIns="70485" bIns="70485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700" kern="1200" dirty="0"/>
            <a:t>Business</a:t>
          </a:r>
        </a:p>
      </dsp:txBody>
      <dsp:txXfrm>
        <a:off x="266475" y="1470807"/>
        <a:ext cx="2155027" cy="1702830"/>
      </dsp:txXfrm>
    </dsp:sp>
    <dsp:sp modelId="{494D6D3C-D2AF-DB46-9E2D-A9B7541999A1}">
      <dsp:nvSpPr>
        <dsp:cNvPr id="0" name=""/>
        <dsp:cNvSpPr/>
      </dsp:nvSpPr>
      <dsp:spPr>
        <a:xfrm rot="16200000">
          <a:off x="3057324" y="1573802"/>
          <a:ext cx="2013351" cy="678294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00A2AE-91D9-B841-A403-1FEB00D0B329}">
      <dsp:nvSpPr>
        <dsp:cNvPr id="0" name=""/>
        <dsp:cNvSpPr/>
      </dsp:nvSpPr>
      <dsp:spPr>
        <a:xfrm>
          <a:off x="2933509" y="1881"/>
          <a:ext cx="2260981" cy="180878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0485" tIns="70485" rIns="70485" bIns="70485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700" kern="1200" dirty="0"/>
            <a:t>Host Excellence</a:t>
          </a:r>
        </a:p>
      </dsp:txBody>
      <dsp:txXfrm>
        <a:off x="2986486" y="54858"/>
        <a:ext cx="2155027" cy="1702830"/>
      </dsp:txXfrm>
    </dsp:sp>
    <dsp:sp modelId="{5B747A8B-6709-D54D-B5C0-C5B18D60C372}">
      <dsp:nvSpPr>
        <dsp:cNvPr id="0" name=""/>
        <dsp:cNvSpPr/>
      </dsp:nvSpPr>
      <dsp:spPr>
        <a:xfrm rot="19500000">
          <a:off x="4952715" y="2560481"/>
          <a:ext cx="2013351" cy="678294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7920C0-4086-AA4E-A6A9-594A9D63A4C8}">
      <dsp:nvSpPr>
        <dsp:cNvPr id="0" name=""/>
        <dsp:cNvSpPr/>
      </dsp:nvSpPr>
      <dsp:spPr>
        <a:xfrm>
          <a:off x="5653520" y="1417830"/>
          <a:ext cx="2260981" cy="180878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0485" tIns="70485" rIns="70485" bIns="70485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700" kern="1200" dirty="0"/>
            <a:t>Star Rating</a:t>
          </a:r>
        </a:p>
      </dsp:txBody>
      <dsp:txXfrm>
        <a:off x="5706497" y="1470807"/>
        <a:ext cx="2155027" cy="170283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B6B0E3-27C3-5147-AF54-7466CC4F165F}">
      <dsp:nvSpPr>
        <dsp:cNvPr id="0" name=""/>
        <dsp:cNvSpPr/>
      </dsp:nvSpPr>
      <dsp:spPr>
        <a:xfrm>
          <a:off x="2874010" y="3036805"/>
          <a:ext cx="2379980" cy="237998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marL="0" lvl="0" indent="0" algn="ctr" defTabSz="2755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6200" kern="1200"/>
            <a:t>Price</a:t>
          </a:r>
          <a:endParaRPr lang="en-GB" sz="6200" kern="1200" dirty="0"/>
        </a:p>
      </dsp:txBody>
      <dsp:txXfrm>
        <a:off x="3222550" y="3385345"/>
        <a:ext cx="1682900" cy="1682900"/>
      </dsp:txXfrm>
    </dsp:sp>
    <dsp:sp modelId="{F41A8A7A-A43E-2D4F-886F-94C18E9DB5FB}">
      <dsp:nvSpPr>
        <dsp:cNvPr id="0" name=""/>
        <dsp:cNvSpPr/>
      </dsp:nvSpPr>
      <dsp:spPr>
        <a:xfrm rot="12900000">
          <a:off x="1161933" y="2560481"/>
          <a:ext cx="2013351" cy="678294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0DF970A-86A1-204E-BE7B-7300A147C02E}">
      <dsp:nvSpPr>
        <dsp:cNvPr id="0" name=""/>
        <dsp:cNvSpPr/>
      </dsp:nvSpPr>
      <dsp:spPr>
        <a:xfrm>
          <a:off x="213498" y="1417830"/>
          <a:ext cx="2260981" cy="180878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0485" tIns="70485" rIns="70485" bIns="70485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700" kern="1200" dirty="0"/>
            <a:t>Business</a:t>
          </a:r>
        </a:p>
      </dsp:txBody>
      <dsp:txXfrm>
        <a:off x="266475" y="1470807"/>
        <a:ext cx="2155027" cy="1702830"/>
      </dsp:txXfrm>
    </dsp:sp>
    <dsp:sp modelId="{494D6D3C-D2AF-DB46-9E2D-A9B7541999A1}">
      <dsp:nvSpPr>
        <dsp:cNvPr id="0" name=""/>
        <dsp:cNvSpPr/>
      </dsp:nvSpPr>
      <dsp:spPr>
        <a:xfrm rot="16200000">
          <a:off x="3057324" y="1573802"/>
          <a:ext cx="2013351" cy="678294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00A2AE-91D9-B841-A403-1FEB00D0B329}">
      <dsp:nvSpPr>
        <dsp:cNvPr id="0" name=""/>
        <dsp:cNvSpPr/>
      </dsp:nvSpPr>
      <dsp:spPr>
        <a:xfrm>
          <a:off x="2933509" y="1881"/>
          <a:ext cx="2260981" cy="180878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0485" tIns="70485" rIns="70485" bIns="70485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700" kern="1200" dirty="0"/>
            <a:t>Host Excellence</a:t>
          </a:r>
        </a:p>
      </dsp:txBody>
      <dsp:txXfrm>
        <a:off x="2986486" y="54858"/>
        <a:ext cx="2155027" cy="1702830"/>
      </dsp:txXfrm>
    </dsp:sp>
    <dsp:sp modelId="{5B747A8B-6709-D54D-B5C0-C5B18D60C372}">
      <dsp:nvSpPr>
        <dsp:cNvPr id="0" name=""/>
        <dsp:cNvSpPr/>
      </dsp:nvSpPr>
      <dsp:spPr>
        <a:xfrm rot="19500000">
          <a:off x="4952715" y="2560481"/>
          <a:ext cx="2013351" cy="678294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7920C0-4086-AA4E-A6A9-594A9D63A4C8}">
      <dsp:nvSpPr>
        <dsp:cNvPr id="0" name=""/>
        <dsp:cNvSpPr/>
      </dsp:nvSpPr>
      <dsp:spPr>
        <a:xfrm>
          <a:off x="5653520" y="1417830"/>
          <a:ext cx="2260981" cy="180878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0485" tIns="70485" rIns="70485" bIns="70485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700" kern="1200" dirty="0"/>
            <a:t>Star Rating</a:t>
          </a:r>
        </a:p>
      </dsp:txBody>
      <dsp:txXfrm>
        <a:off x="5706497" y="1470807"/>
        <a:ext cx="2155027" cy="170283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6A96D4-AA13-5193-D9E0-3967FA2319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173E6B-581B-995D-5D09-F0A976F624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FE5E68-90DB-ABDC-C4E4-5E2E9DB209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7CC6EE-7819-5D43-A711-49871D97A2F0}" type="datetimeFigureOut">
              <a:rPr lang="en-US" smtClean="0"/>
              <a:t>11/30/23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E550D7-A87E-250B-00D5-CB5B1D9243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BBF808-4473-5D1A-7FBC-1BC1CFD85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933972-C372-6647-BEFD-BCF64EB376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5207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0D9B9-B922-DC64-4020-DB9DDCC497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4013674-0ED5-AC7D-626B-CAEB5DA001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69B535-D0E1-6C61-627C-FBF413A636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7CC6EE-7819-5D43-A711-49871D97A2F0}" type="datetimeFigureOut">
              <a:rPr lang="en-US" smtClean="0"/>
              <a:t>11/30/23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074139-28D2-02F9-463D-37A2D94D9F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BD8D98-9698-D02E-47FE-DF9F5440A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933972-C372-6647-BEFD-BCF64EB376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5564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CAF22FF-5D9D-4BD4-18B0-5E4724072E2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0581F81-1D21-2E73-0F43-E4A59C4819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99DAE3-BD88-3F19-4E8B-348029B59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7CC6EE-7819-5D43-A711-49871D97A2F0}" type="datetimeFigureOut">
              <a:rPr lang="en-US" smtClean="0"/>
              <a:t>11/30/23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3030A1-7F96-D68C-B6D1-0B09C9CE18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B2A609-547F-B87B-9AD5-9E911C745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933972-C372-6647-BEFD-BCF64EB376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97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7E1DAC-5E06-88E3-6040-326651B822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592154-A194-659A-455B-112A26BE66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4AEC25-4E96-625F-94F8-77E9AE9E64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7CC6EE-7819-5D43-A711-49871D97A2F0}" type="datetimeFigureOut">
              <a:rPr lang="en-US" smtClean="0"/>
              <a:t>11/30/23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4C55C8-F949-5E45-8563-2767697AF9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95E286-0140-5162-9C32-EBA934C706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933972-C372-6647-BEFD-BCF64EB376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3734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AD6A62-D9BB-74B0-CE48-04D104F153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CC4548-237D-8043-DBFD-8ACCA4E49E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2EFF41-1319-2CC1-33AC-42E4311E1E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7CC6EE-7819-5D43-A711-49871D97A2F0}" type="datetimeFigureOut">
              <a:rPr lang="en-US" smtClean="0"/>
              <a:t>11/30/23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44F141-9178-5329-CF66-6D68F30310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CCA6AE-221F-97E1-4A20-BADC6D51E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933972-C372-6647-BEFD-BCF64EB376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5183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5B7EA-4D2D-F63D-0A22-E11349CCD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B571AD-EF55-08F6-14BE-832C7EE3B5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3F1C4A-72F4-CE9C-B80E-A8F650E1B3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085F5B-38C7-7C1B-7EED-F031C48429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7CC6EE-7819-5D43-A711-49871D97A2F0}" type="datetimeFigureOut">
              <a:rPr lang="en-US" smtClean="0"/>
              <a:t>11/30/23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C1E9CE-95AB-25FC-DE20-5F4778CCDF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769FBC-EB5D-D846-7819-7D80079FD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933972-C372-6647-BEFD-BCF64EB376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6362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F7B6F6-3344-0EE1-45FB-3F62AF09FC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03638B-38F6-A247-660C-D4382FD2B0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C5E230-2A4D-D0B9-F741-F7CC44962A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4DC23DA-B20D-EE8C-6A1C-B2AAE06803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5D61E12-D055-8493-834A-C58D2A3667D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F738B0A-62D1-43B3-4480-61191A8359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7CC6EE-7819-5D43-A711-49871D97A2F0}" type="datetimeFigureOut">
              <a:rPr lang="en-US" smtClean="0"/>
              <a:t>11/30/23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5304DB1-93FF-D6A5-74BC-CFDC0C8A87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7E55853-3862-B469-768A-8E8C5CF35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933972-C372-6647-BEFD-BCF64EB376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567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31D04-D6DF-C8A3-AD2B-ECB98FCBBF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DC6DA09-F04F-DD97-5162-C58B82ADDF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7CC6EE-7819-5D43-A711-49871D97A2F0}" type="datetimeFigureOut">
              <a:rPr lang="en-US" smtClean="0"/>
              <a:t>11/30/23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95FE4F-EFB5-8497-3A39-91A9E39F4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D1A588-EFAB-2B3F-3BFA-688AEC07A5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933972-C372-6647-BEFD-BCF64EB376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0998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A816A61-AFE5-795D-9F4A-6FBC77382F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7CC6EE-7819-5D43-A711-49871D97A2F0}" type="datetimeFigureOut">
              <a:rPr lang="en-US" smtClean="0"/>
              <a:t>11/30/23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35619A-896D-BC7D-7F78-9C342F48BB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66B6E6-A146-4120-FCAA-BD2A1DD9AE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933972-C372-6647-BEFD-BCF64EB376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6779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EC5084-E4C0-0760-19A4-B7E3DD79B5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F7F27E-2157-BB11-6FA2-055262B771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98FE74-D999-EBD3-7B23-54727C1611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E73E90-D84F-5CC8-8F16-033A8BE16F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7CC6EE-7819-5D43-A711-49871D97A2F0}" type="datetimeFigureOut">
              <a:rPr lang="en-US" smtClean="0"/>
              <a:t>11/30/23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1E2AC7-0EF2-5542-EEC5-50E5C466BA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398A41-6B37-0B91-8787-8CF01E147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933972-C372-6647-BEFD-BCF64EB376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3026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58BBDA-2B53-1872-2128-1909F2D07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77C0DFE-4AD0-DE50-707F-2846A1A564F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F79212-4BDE-203D-07A7-E69233D5FF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2619BC-64E5-32CA-FE32-E49432D473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7CC6EE-7819-5D43-A711-49871D97A2F0}" type="datetimeFigureOut">
              <a:rPr lang="en-US" smtClean="0"/>
              <a:t>11/30/23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99638D-C6DC-81D4-E196-9AE1283D78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22CF84-830F-1011-58D3-3E5848AB8A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933972-C372-6647-BEFD-BCF64EB376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1401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DC7D5F-9F8F-729D-85E2-8D0BE0579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DC45C0-4FEA-4F52-4952-DC4B19B6BE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0A54B9-0710-D099-D717-92529114AF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7CC6EE-7819-5D43-A711-49871D97A2F0}" type="datetimeFigureOut">
              <a:rPr lang="en-US" smtClean="0"/>
              <a:t>11/30/23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CDD6CB-CB08-1769-4AAA-A868A3FA30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5D4036-A58C-600D-BE00-301D8817DB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933972-C372-6647-BEFD-BCF64EB376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3634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33.png"/><Relationship Id="rId7" Type="http://schemas.openxmlformats.org/officeDocument/2006/relationships/hyperlink" Target="https://www.pngall.com/hotel-png/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microsoft.com/office/2007/relationships/hdphoto" Target="../media/hdphoto3.wdp"/><Relationship Id="rId5" Type="http://schemas.openxmlformats.org/officeDocument/2006/relationships/image" Target="../media/image35.png"/><Relationship Id="rId4" Type="http://schemas.openxmlformats.org/officeDocument/2006/relationships/image" Target="../media/image34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4.png"/><Relationship Id="rId7" Type="http://schemas.openxmlformats.org/officeDocument/2006/relationships/image" Target="../media/image47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10" Type="http://schemas.openxmlformats.org/officeDocument/2006/relationships/image" Target="../media/image50.png"/><Relationship Id="rId4" Type="http://schemas.openxmlformats.org/officeDocument/2006/relationships/image" Target="../media/image39.png"/><Relationship Id="rId9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microsoft.com/office/2007/relationships/hdphoto" Target="../media/hdphoto2.wdp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18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19B2EB12-332C-4DCC-9746-30DD4690F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FD40B55-BABB-4B33-ADD3-0C23404306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4774" y="590550"/>
            <a:ext cx="5480792" cy="2739376"/>
            <a:chOff x="7807230" y="2012810"/>
            <a:chExt cx="3251252" cy="3459865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324E181-0B87-4B75-A5EC-6A4B1BD1B6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0" y="2012810"/>
              <a:ext cx="3251252" cy="3459865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1905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77211FB-84C1-4B06-AF95-F83D0394DC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1" y="2026142"/>
              <a:ext cx="3251250" cy="3440203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762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w="38100" h="38100"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Picture 6" descr="A building with a black background&#10;&#10;Description automatically generated">
            <a:extLst>
              <a:ext uri="{FF2B5EF4-FFF2-40B4-BE49-F238E27FC236}">
                <a16:creationId xmlns:a16="http://schemas.microsoft.com/office/drawing/2014/main" id="{1F013782-2C78-93C6-3908-6D462D5D69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74" b="95013" l="234" r="90000">
                        <a14:foregroundMark x1="9298" y1="16273" x2="21813" y2="18635"/>
                        <a14:foregroundMark x1="9474" y1="22310" x2="2982" y2="49213"/>
                        <a14:foregroundMark x1="2982" y1="49213" x2="1170" y2="81234"/>
                        <a14:foregroundMark x1="1170" y1="81234" x2="15146" y2="97244"/>
                        <a14:foregroundMark x1="15146" y1="97244" x2="29298" y2="98819"/>
                        <a14:foregroundMark x1="29298" y1="98819" x2="31930" y2="66798"/>
                        <a14:foregroundMark x1="31930" y1="66798" x2="17368" y2="13911"/>
                        <a14:foregroundMark x1="17368" y1="13911" x2="8947" y2="23491"/>
                        <a14:foregroundMark x1="8421" y1="43176" x2="7544" y2="61942"/>
                        <a14:foregroundMark x1="16082" y1="31496" x2="17193" y2="58793"/>
                        <a14:foregroundMark x1="18246" y1="70735" x2="18246" y2="81627"/>
                        <a14:foregroundMark x1="14327" y1="87927" x2="20936" y2="89239"/>
                        <a14:foregroundMark x1="15906" y1="95144" x2="21813" y2="94751"/>
                        <a14:foregroundMark x1="21988" y1="60761" x2="21813" y2="66010"/>
                        <a14:foregroundMark x1="26784" y1="78346" x2="26608" y2="81234"/>
                        <a14:foregroundMark x1="10000" y1="33465" x2="9298" y2="39108"/>
                        <a14:foregroundMark x1="4503" y1="49475" x2="234" y2="52756"/>
                        <a14:foregroundMark x1="13977" y1="33465" x2="13977" y2="36745"/>
                        <a14:foregroundMark x1="17895" y1="37139" x2="17895" y2="37139"/>
                        <a14:foregroundMark x1="22164" y1="49081" x2="22164" y2="49081"/>
                        <a14:foregroundMark x1="17193" y1="49869" x2="17193" y2="49869"/>
                        <a14:foregroundMark x1="13626" y1="49475" x2="13626" y2="49475"/>
                        <a14:foregroundMark x1="9298" y1="49475" x2="9298" y2="49475"/>
                        <a14:foregroundMark x1="8772" y1="61549" x2="8772" y2="61549"/>
                        <a14:foregroundMark x1="12690" y1="62336" x2="12690" y2="62336"/>
                        <a14:foregroundMark x1="13392" y1="76772" x2="13392" y2="76772"/>
                        <a14:foregroundMark x1="9825" y1="77165" x2="9825" y2="77165"/>
                        <a14:foregroundMark x1="9649" y1="63911" x2="9649" y2="63911"/>
                        <a14:foregroundMark x1="13392" y1="62730" x2="13392" y2="62730"/>
                        <a14:foregroundMark x1="22339" y1="75984" x2="22339" y2="75984"/>
                        <a14:foregroundMark x1="26608" y1="70341" x2="26608" y2="70341"/>
                        <a14:foregroundMark x1="26433" y1="88845" x2="26433" y2="8884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01134" y="814792"/>
            <a:ext cx="5148072" cy="2290891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E616EDA1-F722-4C6A-AD2F-E487C7EBE6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4774" y="3544708"/>
            <a:ext cx="2651760" cy="2739376"/>
            <a:chOff x="7807230" y="2012810"/>
            <a:chExt cx="3251252" cy="3459865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2B994A57-EDEF-4F7C-9FF3-8A46664686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0" y="2012810"/>
              <a:ext cx="3251252" cy="3459865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1905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0D45935-877E-4620-9F00-69FFC601B3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1" y="2026142"/>
              <a:ext cx="3251250" cy="3440203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762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w="38100" h="38100"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2" name="Picture 11" descr="A diagram of a company&#10;&#10;Description automatically generated">
            <a:extLst>
              <a:ext uri="{FF2B5EF4-FFF2-40B4-BE49-F238E27FC236}">
                <a16:creationId xmlns:a16="http://schemas.microsoft.com/office/drawing/2014/main" id="{AD690D7B-B771-22B9-8498-6F4DE02F92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366" y="4055043"/>
            <a:ext cx="2322576" cy="1718706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718BCC2B-0684-4382-A2D3-C9ADC77687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85270" y="3544708"/>
            <a:ext cx="2651760" cy="2739376"/>
            <a:chOff x="7807230" y="2012810"/>
            <a:chExt cx="3251252" cy="3459865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F67BE271-7CC8-493E-ACC7-330B8DAEC7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0" y="2012810"/>
              <a:ext cx="3251252" cy="3459865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1905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B416E226-9BF3-4654-A708-DDC3A062CF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1" y="2026142"/>
              <a:ext cx="3251250" cy="3440203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762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w="38100" h="38100"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5D0BDB0-2E17-4D86-BEE1-1A1817E046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206100" y="583417"/>
            <a:ext cx="5451125" cy="5700667"/>
            <a:chOff x="7807230" y="2012810"/>
            <a:chExt cx="3251252" cy="3459865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07A4205F-B9AE-4B05-9BDE-05C46ED380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0" y="2012810"/>
              <a:ext cx="3251252" cy="3459865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1905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7B833BEF-B243-4FC2-967F-3C9C2085AB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1" y="2026142"/>
              <a:ext cx="3251250" cy="3440203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762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w="38100" h="38100"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8" name="Picture 7" descr="A black and white hotel&#10;&#10;Description automatically generated">
            <a:extLst>
              <a:ext uri="{FF2B5EF4-FFF2-40B4-BE49-F238E27FC236}">
                <a16:creationId xmlns:a16="http://schemas.microsoft.com/office/drawing/2014/main" id="{17BADD3E-8620-7584-8B51-DEB4358A15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5421" y="763702"/>
            <a:ext cx="4592481" cy="5340096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FFDB7E20-C14E-C3D2-E19E-EC68451B0A73}"/>
              </a:ext>
            </a:extLst>
          </p:cNvPr>
          <p:cNvGrpSpPr/>
          <p:nvPr/>
        </p:nvGrpSpPr>
        <p:grpSpPr>
          <a:xfrm>
            <a:off x="3549862" y="4313532"/>
            <a:ext cx="2322576" cy="1201727"/>
            <a:chOff x="5037141" y="1784021"/>
            <a:chExt cx="2555150" cy="1322063"/>
          </a:xfrm>
        </p:grpSpPr>
        <p:pic>
          <p:nvPicPr>
            <p:cNvPr id="10" name="Picture 9" descr="A diagram of a company&#10;&#10;Description automatically generated">
              <a:extLst>
                <a:ext uri="{FF2B5EF4-FFF2-40B4-BE49-F238E27FC236}">
                  <a16:creationId xmlns:a16="http://schemas.microsoft.com/office/drawing/2014/main" id="{FBF494A8-6318-D0DA-5DC2-5B9A5A08105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265386" y="2061020"/>
              <a:ext cx="1805293" cy="1045064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8612E26-C6D7-C1D8-5476-105C64E6FDEB}"/>
                </a:ext>
              </a:extLst>
            </p:cNvPr>
            <p:cNvSpPr txBox="1"/>
            <p:nvPr/>
          </p:nvSpPr>
          <p:spPr>
            <a:xfrm>
              <a:off x="5037141" y="1784021"/>
              <a:ext cx="255515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822960">
                <a:spcAft>
                  <a:spcPts val="600"/>
                </a:spcAft>
              </a:pPr>
              <a:r>
                <a:rPr lang="en-GB" sz="1080" b="1" kern="1200">
                  <a:solidFill>
                    <a:srgbClr val="7C9E9E"/>
                  </a:solidFill>
                  <a:latin typeface="Abadi MT Condensed Light" panose="020B0306030101010103" pitchFamily="34" charset="77"/>
                  <a:ea typeface="+mn-ea"/>
                  <a:cs typeface="+mn-cs"/>
                </a:rPr>
                <a:t>Will we pay more to rent from super hosts?</a:t>
              </a:r>
              <a:endParaRPr lang="en-US" sz="1200" b="1">
                <a:solidFill>
                  <a:srgbClr val="7C9E9E"/>
                </a:solidFill>
                <a:latin typeface="Abadi MT Condensed Light" panose="020B0306030101010103" pitchFamily="34" charset="7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341861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61F0A92-94C7-AAB9-0349-27C9FE783E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658" y="595992"/>
            <a:ext cx="4702175" cy="2583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7427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8154F01-B7DB-6AB8-6A94-CB763F9779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7027" y="617429"/>
            <a:ext cx="6079395" cy="478286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BE7057C-A04D-BB2B-79AE-C5D9344E23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5503" y="4383596"/>
            <a:ext cx="1346200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2825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25B81FD-4389-9F6F-F1CA-67145B002C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776" y="977031"/>
            <a:ext cx="6197502" cy="477777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A8D8039-9FDB-260B-56E5-79BB332E59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0725" y="4496330"/>
            <a:ext cx="1346200" cy="8382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B20EBA3-30E4-8B9B-02E0-A23AB9C9E5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3527" y="522514"/>
            <a:ext cx="7772400" cy="5812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4016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D21EF7B-E18D-E389-C83D-5D0AD9A333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7300" y="1893953"/>
            <a:ext cx="1028700" cy="1003300"/>
          </a:xfrm>
          <a:prstGeom prst="rect">
            <a:avLst/>
          </a:prstGeom>
        </p:spPr>
      </p:pic>
      <p:pic>
        <p:nvPicPr>
          <p:cNvPr id="4" name="Graphic 3" descr="House outline">
            <a:extLst>
              <a:ext uri="{FF2B5EF4-FFF2-40B4-BE49-F238E27FC236}">
                <a16:creationId xmlns:a16="http://schemas.microsoft.com/office/drawing/2014/main" id="{4CE6F93F-F6DD-5048-F570-E3D0FCB064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73559" y="3635417"/>
            <a:ext cx="805840" cy="8058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43BD134-61C1-F3B0-C33E-71C06A870BEC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rgbClr val="F3C203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/>
          <a:stretch/>
        </p:blipFill>
        <p:spPr>
          <a:xfrm>
            <a:off x="1168796" y="4928484"/>
            <a:ext cx="916665" cy="868025"/>
          </a:xfrm>
          <a:prstGeom prst="rect">
            <a:avLst/>
          </a:prstGeom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90002FB-8442-0FF6-8EA0-299B452135A7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55034" y="3291214"/>
            <a:ext cx="1027523" cy="1193884"/>
          </a:xfrm>
          <a:prstGeom prst="rect">
            <a:avLst/>
          </a:prstGeom>
          <a:solidFill>
            <a:srgbClr val="F3C203"/>
          </a:solidFill>
        </p:spPr>
      </p:pic>
    </p:spTree>
    <p:extLst>
      <p:ext uri="{BB962C8B-B14F-4D97-AF65-F5344CB8AC3E}">
        <p14:creationId xmlns:p14="http://schemas.microsoft.com/office/powerpoint/2010/main" val="13663371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B500BC1-312D-F2D1-FDA3-EB044BF2A2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809" y="283924"/>
            <a:ext cx="1968761" cy="856870"/>
          </a:xfrm>
          <a:prstGeom prst="rect">
            <a:avLst/>
          </a:prstGeom>
        </p:spPr>
      </p:pic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6D9F1C68-6559-4562-547A-50C2879B698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57252368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848778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B500BC1-312D-F2D1-FDA3-EB044BF2A2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809" y="283924"/>
            <a:ext cx="1968761" cy="856870"/>
          </a:xfrm>
          <a:prstGeom prst="rect">
            <a:avLst/>
          </a:prstGeom>
        </p:spPr>
      </p:pic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6D9F1C68-6559-4562-547A-50C2879B698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73423639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0646871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68FCAEE-3437-1197-F12D-31EEBB396B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1842" y="1454150"/>
            <a:ext cx="4660900" cy="394970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7ECD63D-8F0F-1752-DC62-F6B548189CFB}"/>
              </a:ext>
            </a:extLst>
          </p:cNvPr>
          <p:cNvSpPr txBox="1"/>
          <p:nvPr/>
        </p:nvSpPr>
        <p:spPr>
          <a:xfrm>
            <a:off x="6632488" y="2498761"/>
            <a:ext cx="1940011" cy="12480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66312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9BDE1A8-6C37-0A40-8677-F8D92E46E9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865" y="331241"/>
            <a:ext cx="7772400" cy="1821225"/>
          </a:xfrm>
          <a:prstGeom prst="rect">
            <a:avLst/>
          </a:prstGeom>
          <a:solidFill>
            <a:srgbClr val="7C9E9E"/>
          </a:solidFill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8C9005D-B28F-1530-FCB1-A310778A07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5727" y="2255350"/>
            <a:ext cx="1914338" cy="131575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DD53337-7D41-4F12-0E80-CFC10099BDE4}"/>
              </a:ext>
            </a:extLst>
          </p:cNvPr>
          <p:cNvSpPr txBox="1"/>
          <p:nvPr/>
        </p:nvSpPr>
        <p:spPr>
          <a:xfrm>
            <a:off x="8171937" y="2425375"/>
            <a:ext cx="2570206" cy="165580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8021FC0-2AD5-00B0-FF47-2695ED29CAF6}"/>
              </a:ext>
            </a:extLst>
          </p:cNvPr>
          <p:cNvSpPr txBox="1"/>
          <p:nvPr/>
        </p:nvSpPr>
        <p:spPr>
          <a:xfrm>
            <a:off x="3778078" y="3863668"/>
            <a:ext cx="2570206" cy="1655805"/>
          </a:xfrm>
          <a:prstGeom prst="rect">
            <a:avLst/>
          </a:prstGeom>
          <a:solidFill>
            <a:srgbClr val="7C9E9E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881AB34-52FA-DCDB-780C-DF81A032FC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8906" y="3901767"/>
            <a:ext cx="1617706" cy="1617706"/>
          </a:xfrm>
          <a:prstGeom prst="rect">
            <a:avLst/>
          </a:prstGeom>
          <a:solidFill>
            <a:srgbClr val="7C9E9E"/>
          </a:solidFill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0923527-09AF-10DB-114C-4B690FF4B6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71937" y="331241"/>
            <a:ext cx="2158312" cy="170393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BAAFC98-5D87-E1FC-0582-5BAC9EA532E1}"/>
              </a:ext>
            </a:extLst>
          </p:cNvPr>
          <p:cNvSpPr/>
          <p:nvPr/>
        </p:nvSpPr>
        <p:spPr>
          <a:xfrm>
            <a:off x="8999840" y="4905633"/>
            <a:ext cx="914400" cy="91440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22A0C6B-E4B8-AA99-2430-DD8FA52003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96640" y="2255350"/>
            <a:ext cx="2235200" cy="1816100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E06E8C8-E05A-B49B-1DF4-C58C174DA6A7}"/>
              </a:ext>
            </a:extLst>
          </p:cNvPr>
          <p:cNvSpPr txBox="1"/>
          <p:nvPr/>
        </p:nvSpPr>
        <p:spPr>
          <a:xfrm>
            <a:off x="7500551" y="4633784"/>
            <a:ext cx="1940011" cy="12480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2D4C0B8-A023-4DBC-3081-E780A9F4AD30}"/>
              </a:ext>
            </a:extLst>
          </p:cNvPr>
          <p:cNvSpPr txBox="1"/>
          <p:nvPr/>
        </p:nvSpPr>
        <p:spPr>
          <a:xfrm>
            <a:off x="9622823" y="4710620"/>
            <a:ext cx="1940011" cy="1248032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72240E2-8B4C-D5F0-9A9A-31CAD1381118}"/>
              </a:ext>
            </a:extLst>
          </p:cNvPr>
          <p:cNvSpPr txBox="1"/>
          <p:nvPr/>
        </p:nvSpPr>
        <p:spPr>
          <a:xfrm>
            <a:off x="4232191" y="5638232"/>
            <a:ext cx="60980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7C9E9E</a:t>
            </a:r>
          </a:p>
        </p:txBody>
      </p:sp>
    </p:spTree>
    <p:extLst>
      <p:ext uri="{BB962C8B-B14F-4D97-AF65-F5344CB8AC3E}">
        <p14:creationId xmlns:p14="http://schemas.microsoft.com/office/powerpoint/2010/main" val="33356732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2A824A0-85C6-74A8-5EB8-30232499F5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808" y="487749"/>
            <a:ext cx="2327533" cy="140038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5F2DC8F-8A7C-F98F-EC40-9B698C85A6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8597" y="3477986"/>
            <a:ext cx="2311744" cy="121997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4493261-A063-0514-24E8-3F87DC4918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7526" y="487749"/>
            <a:ext cx="2048819" cy="140818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8112EB9-441A-FB2A-AFA4-8576159B34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18597" y="487749"/>
            <a:ext cx="2147674" cy="14052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36985B7-BB8A-E9BA-4002-7575679CFD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18597" y="2078455"/>
            <a:ext cx="2311744" cy="13505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F42AFA8-97CB-B9AE-BEBA-F3C71E984C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3310" y="4746944"/>
            <a:ext cx="2262317" cy="159837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D473999-0E0E-DA7A-C922-59E4922DE8D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21008" y="499934"/>
            <a:ext cx="2769630" cy="179252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33C904C-953E-52C7-B719-ECA056C4B96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21006" y="2516832"/>
            <a:ext cx="2769631" cy="174717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FB8501-7E19-0AA1-4DD2-1F4788CC1CC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21005" y="4488374"/>
            <a:ext cx="2769629" cy="197132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A241CC9-567C-C7B5-326F-619E1C74A30E}"/>
              </a:ext>
            </a:extLst>
          </p:cNvPr>
          <p:cNvSpPr txBox="1"/>
          <p:nvPr/>
        </p:nvSpPr>
        <p:spPr>
          <a:xfrm>
            <a:off x="5943600" y="2842054"/>
            <a:ext cx="2137719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dirty="0" err="1"/>
              <a:t>aaa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19873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C38A331-D9CC-3451-1A05-A3161263E5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047" y="263051"/>
            <a:ext cx="5085559" cy="241751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04C8FE5-F0A8-AC89-6A85-2AB2C1DEE6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7345" y="324857"/>
            <a:ext cx="3821482" cy="272519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B8B79AF-87C9-6867-B796-2709008C03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2437" y="1822537"/>
            <a:ext cx="3414908" cy="4553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4508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F0ABBC9-3D77-51A6-0FCA-934E56F90B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1580" y="336830"/>
            <a:ext cx="3840271" cy="27652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B916649-C2E2-329D-9F74-346C47D1FD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501" y="488514"/>
            <a:ext cx="3397373" cy="35761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326692F-09BB-A612-897B-CED457C7BD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630" y="3102128"/>
            <a:ext cx="6936464" cy="346151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38F8A5B-A11C-260A-229C-4D8A812BAC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9800" y="2270613"/>
            <a:ext cx="7772400" cy="2316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6930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55FA397-6DC7-1A1C-79BB-AEDD3859A9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4917" y="478402"/>
            <a:ext cx="3508332" cy="156336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C936AA6-D5C8-49A4-29BE-0054238C736A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6703512" y="1979878"/>
            <a:ext cx="5430033" cy="386331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1A12A07-1696-DBAB-C1ED-58CC7248EA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encilSketch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81311" y="2938745"/>
            <a:ext cx="1479718" cy="187749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FA0FA97-484A-F25A-585A-BF908CA8ED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95850" y="3507288"/>
            <a:ext cx="1118402" cy="10710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0857EF-190B-2C9F-64B2-0CF0397065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63553" y="3429000"/>
            <a:ext cx="1479718" cy="1877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6060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A420AAA6-7B80-7E77-2CAA-A0456A9D88A6}"/>
              </a:ext>
            </a:extLst>
          </p:cNvPr>
          <p:cNvGrpSpPr/>
          <p:nvPr/>
        </p:nvGrpSpPr>
        <p:grpSpPr>
          <a:xfrm>
            <a:off x="1392946" y="2420575"/>
            <a:ext cx="2698667" cy="1222918"/>
            <a:chOff x="1752805" y="1779047"/>
            <a:chExt cx="2698667" cy="1222918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63A852DE-E67F-0076-5C60-CC5462D98E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4C203"/>
                </a:clrFrom>
                <a:clrTo>
                  <a:srgbClr val="F4C203">
                    <a:alpha val="0"/>
                  </a:srgbClr>
                </a:clrTo>
              </a:clrChange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752805" y="2085732"/>
              <a:ext cx="2056113" cy="916233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12F8559-FD89-26EB-CA64-C177EE7D660D}"/>
                </a:ext>
              </a:extLst>
            </p:cNvPr>
            <p:cNvSpPr txBox="1"/>
            <p:nvPr/>
          </p:nvSpPr>
          <p:spPr>
            <a:xfrm>
              <a:off x="1753077" y="1779047"/>
              <a:ext cx="269839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7C9E9E"/>
                  </a:solidFill>
                  <a:latin typeface="Abadi MT Condensed Light" panose="020B0306030101010103" pitchFamily="34" charset="77"/>
                </a:rPr>
                <a:t>Are some hosts running a business?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5402D69-0219-984C-58CD-080D0B0D77C5}"/>
              </a:ext>
            </a:extLst>
          </p:cNvPr>
          <p:cNvGrpSpPr/>
          <p:nvPr/>
        </p:nvGrpSpPr>
        <p:grpSpPr>
          <a:xfrm>
            <a:off x="4305511" y="2420575"/>
            <a:ext cx="2964873" cy="1325154"/>
            <a:chOff x="5037140" y="1784021"/>
            <a:chExt cx="2964873" cy="1325154"/>
          </a:xfrm>
        </p:grpSpPr>
        <p:pic>
          <p:nvPicPr>
            <p:cNvPr id="15" name="Picture 14" descr="A diagram of a company&#10;&#10;Description automatically generated">
              <a:extLst>
                <a:ext uri="{FF2B5EF4-FFF2-40B4-BE49-F238E27FC236}">
                  <a16:creationId xmlns:a16="http://schemas.microsoft.com/office/drawing/2014/main" id="{2F3BE51E-A8F0-5890-22C9-88F1D57F163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08424" y="1996219"/>
              <a:ext cx="1922572" cy="1112956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AE6730E0-A19C-A9CF-2629-55C01D61EB6F}"/>
                </a:ext>
              </a:extLst>
            </p:cNvPr>
            <p:cNvSpPr txBox="1"/>
            <p:nvPr/>
          </p:nvSpPr>
          <p:spPr>
            <a:xfrm>
              <a:off x="5037140" y="1784021"/>
              <a:ext cx="296487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7C9E9E"/>
                  </a:solidFill>
                  <a:latin typeface="Abadi MT Condensed Light" panose="020B0306030101010103" pitchFamily="34" charset="77"/>
                </a:rPr>
                <a:t>How does host excellence influence price ?</a:t>
              </a:r>
              <a:endParaRPr lang="en-US" sz="1400" b="1" dirty="0">
                <a:solidFill>
                  <a:srgbClr val="7C9E9E"/>
                </a:solidFill>
                <a:latin typeface="Abadi MT Condensed Light" panose="020B0306030101010103" pitchFamily="34" charset="77"/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ADB3E3C1-7D90-C929-BF23-1E938A6E3AEE}"/>
              </a:ext>
            </a:extLst>
          </p:cNvPr>
          <p:cNvGrpSpPr/>
          <p:nvPr/>
        </p:nvGrpSpPr>
        <p:grpSpPr>
          <a:xfrm>
            <a:off x="7471441" y="2426658"/>
            <a:ext cx="3459796" cy="1128883"/>
            <a:chOff x="9421613" y="1780071"/>
            <a:chExt cx="3328392" cy="1128883"/>
          </a:xfrm>
        </p:grpSpPr>
        <p:pic>
          <p:nvPicPr>
            <p:cNvPr id="3" name="Picture 2" descr="A five stars with black text&#10;&#10;Description automatically generated">
              <a:extLst>
                <a:ext uri="{FF2B5EF4-FFF2-40B4-BE49-F238E27FC236}">
                  <a16:creationId xmlns:a16="http://schemas.microsoft.com/office/drawing/2014/main" id="{2DCFC676-47B4-A18B-CFD0-13231B1F4E7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22543" y="2157915"/>
              <a:ext cx="1251732" cy="751039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E98AAC97-5674-E99F-D049-30D4EE1F711C}"/>
                </a:ext>
              </a:extLst>
            </p:cNvPr>
            <p:cNvSpPr txBox="1"/>
            <p:nvPr/>
          </p:nvSpPr>
          <p:spPr>
            <a:xfrm>
              <a:off x="9421613" y="1780071"/>
              <a:ext cx="332839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dirty="0">
                  <a:solidFill>
                    <a:srgbClr val="7C9E9E"/>
                  </a:solidFill>
                  <a:latin typeface="Abadi MT Condensed Light" panose="020B0306030101010103" pitchFamily="34" charset="77"/>
                </a:rPr>
                <a:t>What effect does star ratings have on rental price ?</a:t>
              </a:r>
              <a:endParaRPr lang="en-US" sz="1400" dirty="0">
                <a:solidFill>
                  <a:srgbClr val="7C9E9E"/>
                </a:solidFill>
                <a:latin typeface="Abadi MT Condensed Light" panose="020B0306030101010103" pitchFamily="34" charset="77"/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FA760F74-A292-3595-236E-912F9F35CD6F}"/>
              </a:ext>
            </a:extLst>
          </p:cNvPr>
          <p:cNvGrpSpPr/>
          <p:nvPr/>
        </p:nvGrpSpPr>
        <p:grpSpPr>
          <a:xfrm>
            <a:off x="4331460" y="252983"/>
            <a:ext cx="3218373" cy="1223880"/>
            <a:chOff x="4206769" y="232470"/>
            <a:chExt cx="3218373" cy="1223880"/>
          </a:xfrm>
        </p:grpSpPr>
        <p:pic>
          <p:nvPicPr>
            <p:cNvPr id="7" name="Picture 6" descr="A red and white logo&#10;&#10;Description automatically generated">
              <a:extLst>
                <a:ext uri="{FF2B5EF4-FFF2-40B4-BE49-F238E27FC236}">
                  <a16:creationId xmlns:a16="http://schemas.microsoft.com/office/drawing/2014/main" id="{4AF23C81-A649-5BB1-90D9-18F14E1EFDF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528238" y="232470"/>
              <a:ext cx="1803400" cy="1117600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ACAE4DA-CF08-BB06-1CC3-1704EFD45664}"/>
                </a:ext>
              </a:extLst>
            </p:cNvPr>
            <p:cNvSpPr txBox="1"/>
            <p:nvPr/>
          </p:nvSpPr>
          <p:spPr>
            <a:xfrm>
              <a:off x="4206769" y="916298"/>
              <a:ext cx="32183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>
                  <a:solidFill>
                    <a:srgbClr val="7C9E9E"/>
                  </a:solidFill>
                  <a:latin typeface="Abadi MT Condensed Light" panose="020B0306030101010103" pitchFamily="34" charset="77"/>
                </a:rPr>
                <a:t>Predicting Airbnb rental prices</a:t>
              </a:r>
              <a:endParaRPr lang="en-US" b="1" dirty="0">
                <a:solidFill>
                  <a:srgbClr val="7C9E9E"/>
                </a:solidFill>
                <a:latin typeface="Abadi MT Condensed Light" panose="020B0306030101010103" pitchFamily="34" charset="7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B8850A5-4844-29A2-910C-27E2C852EE3F}"/>
                </a:ext>
              </a:extLst>
            </p:cNvPr>
            <p:cNvSpPr txBox="1"/>
            <p:nvPr/>
          </p:nvSpPr>
          <p:spPr>
            <a:xfrm>
              <a:off x="4392551" y="1179351"/>
              <a:ext cx="2317008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200" b="1" dirty="0">
                  <a:solidFill>
                    <a:srgbClr val="7C9E9E"/>
                  </a:solidFill>
                  <a:latin typeface="Abadi MT Condensed Light" panose="020B0306030101010103" pitchFamily="34" charset="77"/>
                </a:rPr>
                <a:t>What causes price hikes and trends ?</a:t>
              </a:r>
              <a:endParaRPr lang="en-US" sz="1200" b="1" dirty="0">
                <a:solidFill>
                  <a:srgbClr val="7C9E9E"/>
                </a:solidFill>
                <a:latin typeface="Abadi MT Condensed Light" panose="020B0306030101010103" pitchFamily="34" charset="77"/>
              </a:endParaRPr>
            </a:p>
          </p:txBody>
        </p:sp>
      </p:grpSp>
      <p:sp>
        <p:nvSpPr>
          <p:cNvPr id="49" name="Left-right-up Arrow 48">
            <a:extLst>
              <a:ext uri="{FF2B5EF4-FFF2-40B4-BE49-F238E27FC236}">
                <a16:creationId xmlns:a16="http://schemas.microsoft.com/office/drawing/2014/main" id="{541FD0CA-FD20-3AFD-B87B-71F2E56C7173}"/>
              </a:ext>
            </a:extLst>
          </p:cNvPr>
          <p:cNvSpPr/>
          <p:nvPr/>
        </p:nvSpPr>
        <p:spPr>
          <a:xfrm>
            <a:off x="1073716" y="1544262"/>
            <a:ext cx="9286504" cy="850392"/>
          </a:xfrm>
          <a:prstGeom prst="leftRightUpArrow">
            <a:avLst>
              <a:gd name="adj1" fmla="val 9639"/>
              <a:gd name="adj2" fmla="val 25000"/>
              <a:gd name="adj3" fmla="val 25000"/>
            </a:avLst>
          </a:prstGeom>
          <a:solidFill>
            <a:srgbClr val="F5C00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8-point Star 54">
            <a:extLst>
              <a:ext uri="{FF2B5EF4-FFF2-40B4-BE49-F238E27FC236}">
                <a16:creationId xmlns:a16="http://schemas.microsoft.com/office/drawing/2014/main" id="{549B9290-1DE9-B6ED-1B2F-EBCD34DDEB59}"/>
              </a:ext>
            </a:extLst>
          </p:cNvPr>
          <p:cNvSpPr/>
          <p:nvPr/>
        </p:nvSpPr>
        <p:spPr>
          <a:xfrm>
            <a:off x="1152434" y="2423188"/>
            <a:ext cx="284333" cy="276999"/>
          </a:xfrm>
          <a:prstGeom prst="star8">
            <a:avLst>
              <a:gd name="adj" fmla="val 50000"/>
            </a:avLst>
          </a:prstGeom>
          <a:solidFill>
            <a:srgbClr val="ED5E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1</a:t>
            </a:r>
          </a:p>
        </p:txBody>
      </p:sp>
      <p:sp>
        <p:nvSpPr>
          <p:cNvPr id="56" name="8-point Star 55">
            <a:extLst>
              <a:ext uri="{FF2B5EF4-FFF2-40B4-BE49-F238E27FC236}">
                <a16:creationId xmlns:a16="http://schemas.microsoft.com/office/drawing/2014/main" id="{E9DE9A96-8709-916E-9A72-D6AC64A2D3D6}"/>
              </a:ext>
            </a:extLst>
          </p:cNvPr>
          <p:cNvSpPr/>
          <p:nvPr/>
        </p:nvSpPr>
        <p:spPr>
          <a:xfrm>
            <a:off x="4078564" y="2435820"/>
            <a:ext cx="284333" cy="276999"/>
          </a:xfrm>
          <a:prstGeom prst="star8">
            <a:avLst>
              <a:gd name="adj" fmla="val 50000"/>
            </a:avLst>
          </a:prstGeom>
          <a:solidFill>
            <a:srgbClr val="ED5E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2</a:t>
            </a:r>
          </a:p>
        </p:txBody>
      </p:sp>
      <p:sp>
        <p:nvSpPr>
          <p:cNvPr id="57" name="8-point Star 56">
            <a:extLst>
              <a:ext uri="{FF2B5EF4-FFF2-40B4-BE49-F238E27FC236}">
                <a16:creationId xmlns:a16="http://schemas.microsoft.com/office/drawing/2014/main" id="{372F3EA8-B474-830A-4A01-993B0173A40D}"/>
              </a:ext>
            </a:extLst>
          </p:cNvPr>
          <p:cNvSpPr/>
          <p:nvPr/>
        </p:nvSpPr>
        <p:spPr>
          <a:xfrm>
            <a:off x="7342322" y="2423188"/>
            <a:ext cx="284333" cy="276999"/>
          </a:xfrm>
          <a:prstGeom prst="star8">
            <a:avLst>
              <a:gd name="adj" fmla="val 50000"/>
            </a:avLst>
          </a:prstGeom>
          <a:solidFill>
            <a:srgbClr val="ED5E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5705934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A420AAA6-7B80-7E77-2CAA-A0456A9D88A6}"/>
              </a:ext>
            </a:extLst>
          </p:cNvPr>
          <p:cNvGrpSpPr/>
          <p:nvPr/>
        </p:nvGrpSpPr>
        <p:grpSpPr>
          <a:xfrm>
            <a:off x="1376951" y="2384786"/>
            <a:ext cx="2619773" cy="1363935"/>
            <a:chOff x="1759251" y="1779047"/>
            <a:chExt cx="2619773" cy="1363935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63A852DE-E67F-0076-5C60-CC5462D98E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4C203"/>
                </a:clrFrom>
                <a:clrTo>
                  <a:srgbClr val="F4C203">
                    <a:alpha val="0"/>
                  </a:srgbClr>
                </a:clrTo>
              </a:clrChange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819067" y="2226749"/>
              <a:ext cx="2056113" cy="916233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12F8559-FD89-26EB-CA64-C177EE7D660D}"/>
                </a:ext>
              </a:extLst>
            </p:cNvPr>
            <p:cNvSpPr txBox="1"/>
            <p:nvPr/>
          </p:nvSpPr>
          <p:spPr>
            <a:xfrm>
              <a:off x="1759251" y="1779047"/>
              <a:ext cx="261977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rgbClr val="7C9E9E"/>
                  </a:solidFill>
                  <a:latin typeface="Abadi MT Condensed Light" panose="020B0306030101010103" pitchFamily="34" charset="77"/>
                </a:rPr>
                <a:t>Are some hosts running a business and if so, do they charge more than individual hosts ?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5402D69-0219-984C-58CD-080D0B0D77C5}"/>
              </a:ext>
            </a:extLst>
          </p:cNvPr>
          <p:cNvGrpSpPr/>
          <p:nvPr/>
        </p:nvGrpSpPr>
        <p:grpSpPr>
          <a:xfrm>
            <a:off x="4439393" y="2426658"/>
            <a:ext cx="2555150" cy="1322063"/>
            <a:chOff x="5037141" y="1784021"/>
            <a:chExt cx="2555150" cy="1322063"/>
          </a:xfrm>
        </p:grpSpPr>
        <p:pic>
          <p:nvPicPr>
            <p:cNvPr id="15" name="Picture 14" descr="A diagram of a company&#10;&#10;Description automatically generated">
              <a:extLst>
                <a:ext uri="{FF2B5EF4-FFF2-40B4-BE49-F238E27FC236}">
                  <a16:creationId xmlns:a16="http://schemas.microsoft.com/office/drawing/2014/main" id="{2F3BE51E-A8F0-5890-22C9-88F1D57F163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65386" y="2061020"/>
              <a:ext cx="1805293" cy="1045064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AE6730E0-A19C-A9CF-2629-55C01D61EB6F}"/>
                </a:ext>
              </a:extLst>
            </p:cNvPr>
            <p:cNvSpPr txBox="1"/>
            <p:nvPr/>
          </p:nvSpPr>
          <p:spPr>
            <a:xfrm>
              <a:off x="5037141" y="1784021"/>
              <a:ext cx="255515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b="1" dirty="0">
                  <a:solidFill>
                    <a:srgbClr val="7C9E9E"/>
                  </a:solidFill>
                  <a:latin typeface="Abadi MT Condensed Light" panose="020B0306030101010103" pitchFamily="34" charset="77"/>
                </a:rPr>
                <a:t>Will we pay more to rent from super hosts?</a:t>
              </a:r>
              <a:endParaRPr lang="en-US" sz="1200" b="1" dirty="0">
                <a:solidFill>
                  <a:srgbClr val="7C9E9E"/>
                </a:solidFill>
                <a:latin typeface="Abadi MT Condensed Light" panose="020B0306030101010103" pitchFamily="34" charset="77"/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ADB3E3C1-7D90-C929-BF23-1E938A6E3AEE}"/>
              </a:ext>
            </a:extLst>
          </p:cNvPr>
          <p:cNvGrpSpPr/>
          <p:nvPr/>
        </p:nvGrpSpPr>
        <p:grpSpPr>
          <a:xfrm>
            <a:off x="7471440" y="2426658"/>
            <a:ext cx="3019205" cy="1128883"/>
            <a:chOff x="9421613" y="1780071"/>
            <a:chExt cx="2904535" cy="1128883"/>
          </a:xfrm>
        </p:grpSpPr>
        <p:pic>
          <p:nvPicPr>
            <p:cNvPr id="3" name="Picture 2" descr="A five stars with black text&#10;&#10;Description automatically generated">
              <a:extLst>
                <a:ext uri="{FF2B5EF4-FFF2-40B4-BE49-F238E27FC236}">
                  <a16:creationId xmlns:a16="http://schemas.microsoft.com/office/drawing/2014/main" id="{2DCFC676-47B4-A18B-CFD0-13231B1F4E7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22543" y="2157915"/>
              <a:ext cx="1251732" cy="751039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E98AAC97-5674-E99F-D049-30D4EE1F711C}"/>
                </a:ext>
              </a:extLst>
            </p:cNvPr>
            <p:cNvSpPr txBox="1"/>
            <p:nvPr/>
          </p:nvSpPr>
          <p:spPr>
            <a:xfrm>
              <a:off x="9421613" y="1780071"/>
              <a:ext cx="290453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dirty="0">
                  <a:solidFill>
                    <a:srgbClr val="7C9E9E"/>
                  </a:solidFill>
                  <a:latin typeface="Abadi MT Condensed Light" panose="020B0306030101010103" pitchFamily="34" charset="77"/>
                </a:rPr>
                <a:t>What effect does star ratings have on rental price ?</a:t>
              </a:r>
              <a:endParaRPr lang="en-US" sz="1200" dirty="0">
                <a:solidFill>
                  <a:srgbClr val="7C9E9E"/>
                </a:solidFill>
                <a:latin typeface="Abadi MT Condensed Light" panose="020B0306030101010103" pitchFamily="34" charset="77"/>
              </a:endParaRPr>
            </a:p>
            <a:p>
              <a:pPr algn="ctr"/>
              <a:r>
                <a:rPr lang="en-US" sz="1200" dirty="0">
                  <a:solidFill>
                    <a:srgbClr val="7C9E9E"/>
                  </a:solidFill>
                  <a:latin typeface="Abadi MT Condensed Light" panose="020B0306030101010103" pitchFamily="34" charset="77"/>
                </a:rPr>
                <a:t>Will we pay more for a 5-star listing ?</a:t>
              </a:r>
              <a:endParaRPr lang="en-GB" sz="1200" dirty="0">
                <a:solidFill>
                  <a:srgbClr val="7C9E9E"/>
                </a:solidFill>
                <a:latin typeface="Abadi MT Condensed Light" panose="020B0306030101010103" pitchFamily="34" charset="77"/>
              </a:endParaRPr>
            </a:p>
          </p:txBody>
        </p:sp>
      </p:grpSp>
      <p:pic>
        <p:nvPicPr>
          <p:cNvPr id="7" name="Picture 6" descr="A red and white logo&#10;&#10;Description automatically generated">
            <a:extLst>
              <a:ext uri="{FF2B5EF4-FFF2-40B4-BE49-F238E27FC236}">
                <a16:creationId xmlns:a16="http://schemas.microsoft.com/office/drawing/2014/main" id="{4AF23C81-A649-5BB1-90D9-18F14E1EFD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2209" y="1119346"/>
            <a:ext cx="1803400" cy="111760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5ACAE4DA-CF08-BB06-1CC3-1704EFD45664}"/>
              </a:ext>
            </a:extLst>
          </p:cNvPr>
          <p:cNvSpPr txBox="1"/>
          <p:nvPr/>
        </p:nvSpPr>
        <p:spPr>
          <a:xfrm>
            <a:off x="4266115" y="4777898"/>
            <a:ext cx="32183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7C9E9E"/>
                </a:solidFill>
                <a:latin typeface="Abadi MT Condensed Light" panose="020B0306030101010103" pitchFamily="34" charset="77"/>
              </a:rPr>
              <a:t>Predicting Airbnb rental prices</a:t>
            </a:r>
            <a:endParaRPr lang="en-US" b="1" dirty="0">
              <a:solidFill>
                <a:srgbClr val="7C9E9E"/>
              </a:solidFill>
              <a:latin typeface="Abadi MT Condensed Light" panose="020B0306030101010103" pitchFamily="34" charset="7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B8850A5-4844-29A2-910C-27E2C852EE3F}"/>
              </a:ext>
            </a:extLst>
          </p:cNvPr>
          <p:cNvSpPr txBox="1"/>
          <p:nvPr/>
        </p:nvSpPr>
        <p:spPr>
          <a:xfrm>
            <a:off x="4210069" y="1922768"/>
            <a:ext cx="321837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b="1" dirty="0">
                <a:solidFill>
                  <a:srgbClr val="7C9E9E"/>
                </a:solidFill>
                <a:latin typeface="Abadi MT Condensed Light" panose="020B0306030101010103" pitchFamily="34" charset="77"/>
              </a:rPr>
              <a:t>Factors that could cause price hikes and exceptions</a:t>
            </a:r>
            <a:endParaRPr lang="en-US" sz="1200" b="1" dirty="0">
              <a:solidFill>
                <a:srgbClr val="7C9E9E"/>
              </a:solidFill>
              <a:latin typeface="Abadi MT Condensed Light" panose="020B0306030101010103" pitchFamily="34" charset="77"/>
            </a:endParaRPr>
          </a:p>
        </p:txBody>
      </p:sp>
      <p:sp>
        <p:nvSpPr>
          <p:cNvPr id="55" name="8-point Star 54">
            <a:extLst>
              <a:ext uri="{FF2B5EF4-FFF2-40B4-BE49-F238E27FC236}">
                <a16:creationId xmlns:a16="http://schemas.microsoft.com/office/drawing/2014/main" id="{549B9290-1DE9-B6ED-1B2F-EBCD34DDEB59}"/>
              </a:ext>
            </a:extLst>
          </p:cNvPr>
          <p:cNvSpPr/>
          <p:nvPr/>
        </p:nvSpPr>
        <p:spPr>
          <a:xfrm>
            <a:off x="1152434" y="2423188"/>
            <a:ext cx="284333" cy="276999"/>
          </a:xfrm>
          <a:prstGeom prst="star8">
            <a:avLst>
              <a:gd name="adj" fmla="val 50000"/>
            </a:avLst>
          </a:prstGeom>
          <a:solidFill>
            <a:srgbClr val="F5C00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1</a:t>
            </a:r>
          </a:p>
        </p:txBody>
      </p:sp>
      <p:sp>
        <p:nvSpPr>
          <p:cNvPr id="56" name="8-point Star 55">
            <a:extLst>
              <a:ext uri="{FF2B5EF4-FFF2-40B4-BE49-F238E27FC236}">
                <a16:creationId xmlns:a16="http://schemas.microsoft.com/office/drawing/2014/main" id="{E9DE9A96-8709-916E-9A72-D6AC64A2D3D6}"/>
              </a:ext>
            </a:extLst>
          </p:cNvPr>
          <p:cNvSpPr/>
          <p:nvPr/>
        </p:nvSpPr>
        <p:spPr>
          <a:xfrm>
            <a:off x="4210069" y="2423188"/>
            <a:ext cx="284333" cy="276999"/>
          </a:xfrm>
          <a:prstGeom prst="star8">
            <a:avLst>
              <a:gd name="adj" fmla="val 50000"/>
            </a:avLst>
          </a:prstGeom>
          <a:solidFill>
            <a:srgbClr val="F5C00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2</a:t>
            </a:r>
          </a:p>
        </p:txBody>
      </p:sp>
      <p:sp>
        <p:nvSpPr>
          <p:cNvPr id="57" name="8-point Star 56">
            <a:extLst>
              <a:ext uri="{FF2B5EF4-FFF2-40B4-BE49-F238E27FC236}">
                <a16:creationId xmlns:a16="http://schemas.microsoft.com/office/drawing/2014/main" id="{372F3EA8-B474-830A-4A01-993B0173A40D}"/>
              </a:ext>
            </a:extLst>
          </p:cNvPr>
          <p:cNvSpPr/>
          <p:nvPr/>
        </p:nvSpPr>
        <p:spPr>
          <a:xfrm>
            <a:off x="7342322" y="2423188"/>
            <a:ext cx="284333" cy="276999"/>
          </a:xfrm>
          <a:prstGeom prst="star8">
            <a:avLst>
              <a:gd name="adj" fmla="val 50000"/>
            </a:avLst>
          </a:prstGeom>
          <a:solidFill>
            <a:srgbClr val="F5C00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3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C098988-ED75-9257-7D69-725D83D757DB}"/>
              </a:ext>
            </a:extLst>
          </p:cNvPr>
          <p:cNvCxnSpPr/>
          <p:nvPr/>
        </p:nvCxnSpPr>
        <p:spPr>
          <a:xfrm>
            <a:off x="1080655" y="2274125"/>
            <a:ext cx="9328067" cy="47501"/>
          </a:xfrm>
          <a:prstGeom prst="line">
            <a:avLst/>
          </a:prstGeom>
          <a:ln>
            <a:solidFill>
              <a:srgbClr val="7C9E9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riangle 4">
            <a:extLst>
              <a:ext uri="{FF2B5EF4-FFF2-40B4-BE49-F238E27FC236}">
                <a16:creationId xmlns:a16="http://schemas.microsoft.com/office/drawing/2014/main" id="{FD5B538F-400D-3B2A-EC29-AF44B70E7252}"/>
              </a:ext>
            </a:extLst>
          </p:cNvPr>
          <p:cNvSpPr/>
          <p:nvPr/>
        </p:nvSpPr>
        <p:spPr>
          <a:xfrm flipV="1">
            <a:off x="3013129" y="4070617"/>
            <a:ext cx="5324548" cy="573911"/>
          </a:xfrm>
          <a:prstGeom prst="triangle">
            <a:avLst>
              <a:gd name="adj" fmla="val 47984"/>
            </a:avLst>
          </a:prstGeom>
          <a:solidFill>
            <a:srgbClr val="7C9E9E"/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1E055EE-842F-C583-369A-5717B76E6E42}"/>
              </a:ext>
            </a:extLst>
          </p:cNvPr>
          <p:cNvCxnSpPr/>
          <p:nvPr/>
        </p:nvCxnSpPr>
        <p:spPr>
          <a:xfrm>
            <a:off x="4061361" y="2384786"/>
            <a:ext cx="0" cy="1219375"/>
          </a:xfrm>
          <a:prstGeom prst="line">
            <a:avLst/>
          </a:prstGeom>
          <a:ln>
            <a:solidFill>
              <a:srgbClr val="7C9E9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6A5B017-C1C3-0CAC-0C6B-267B6AC7E0E5}"/>
              </a:ext>
            </a:extLst>
          </p:cNvPr>
          <p:cNvCxnSpPr/>
          <p:nvPr/>
        </p:nvCxnSpPr>
        <p:spPr>
          <a:xfrm>
            <a:off x="7123216" y="2384786"/>
            <a:ext cx="0" cy="1219375"/>
          </a:xfrm>
          <a:prstGeom prst="line">
            <a:avLst/>
          </a:prstGeom>
          <a:ln>
            <a:solidFill>
              <a:srgbClr val="7C9E9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06275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red and white logo&#10;&#10;Description automatically generated">
            <a:extLst>
              <a:ext uri="{FF2B5EF4-FFF2-40B4-BE49-F238E27FC236}">
                <a16:creationId xmlns:a16="http://schemas.microsoft.com/office/drawing/2014/main" id="{4AF23C81-A649-5BB1-90D9-18F14E1EFD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3350" y="1914079"/>
            <a:ext cx="1803400" cy="111760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5ACAE4DA-CF08-BB06-1CC3-1704EFD45664}"/>
              </a:ext>
            </a:extLst>
          </p:cNvPr>
          <p:cNvSpPr txBox="1"/>
          <p:nvPr/>
        </p:nvSpPr>
        <p:spPr>
          <a:xfrm>
            <a:off x="5137573" y="2737433"/>
            <a:ext cx="32183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7C9E9E"/>
                </a:solidFill>
                <a:latin typeface="Abadi MT Condensed Light" panose="020B0306030101010103" pitchFamily="34" charset="77"/>
              </a:rPr>
              <a:t>Predicting Airbnb rental prices</a:t>
            </a:r>
            <a:endParaRPr lang="en-US" b="1" dirty="0">
              <a:solidFill>
                <a:srgbClr val="7C9E9E"/>
              </a:solidFill>
              <a:latin typeface="Abadi MT Condensed Light" panose="020B0306030101010103" pitchFamily="34" charset="7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B8850A5-4844-29A2-910C-27E2C852EE3F}"/>
              </a:ext>
            </a:extLst>
          </p:cNvPr>
          <p:cNvSpPr txBox="1"/>
          <p:nvPr/>
        </p:nvSpPr>
        <p:spPr>
          <a:xfrm>
            <a:off x="953986" y="597586"/>
            <a:ext cx="321837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b="1" i="1" dirty="0">
                <a:solidFill>
                  <a:srgbClr val="7C9E9E"/>
                </a:solidFill>
                <a:latin typeface="Abadi MT Condensed Light" panose="020B0306030101010103" pitchFamily="34" charset="77"/>
              </a:rPr>
              <a:t>Factors that could cause price hikes and exceptions</a:t>
            </a:r>
            <a:endParaRPr lang="en-US" sz="1200" b="1" i="1" dirty="0">
              <a:solidFill>
                <a:srgbClr val="7C9E9E"/>
              </a:solidFill>
              <a:latin typeface="Abadi MT Condensed Light" panose="020B0306030101010103" pitchFamily="34" charset="77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65E878D-5901-AD51-8B94-172B869079D5}"/>
              </a:ext>
            </a:extLst>
          </p:cNvPr>
          <p:cNvGrpSpPr/>
          <p:nvPr/>
        </p:nvGrpSpPr>
        <p:grpSpPr>
          <a:xfrm>
            <a:off x="1038922" y="985529"/>
            <a:ext cx="2844290" cy="1363935"/>
            <a:chOff x="1152434" y="2384786"/>
            <a:chExt cx="2844290" cy="1363935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A420AAA6-7B80-7E77-2CAA-A0456A9D88A6}"/>
                </a:ext>
              </a:extLst>
            </p:cNvPr>
            <p:cNvGrpSpPr/>
            <p:nvPr/>
          </p:nvGrpSpPr>
          <p:grpSpPr>
            <a:xfrm>
              <a:off x="1376951" y="2384786"/>
              <a:ext cx="2619773" cy="1363935"/>
              <a:chOff x="1759251" y="1779047"/>
              <a:chExt cx="2619773" cy="1363935"/>
            </a:xfrm>
          </p:grpSpPr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63A852DE-E67F-0076-5C60-CC5462D98E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clrChange>
                  <a:clrFrom>
                    <a:srgbClr val="F4C203"/>
                  </a:clrFrom>
                  <a:clrTo>
                    <a:srgbClr val="F4C203">
                      <a:alpha val="0"/>
                    </a:srgbClr>
                  </a:clrTo>
                </a:clrChange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1819067" y="2226749"/>
                <a:ext cx="2056113" cy="916233"/>
              </a:xfrm>
              <a:prstGeom prst="rect">
                <a:avLst/>
              </a:prstGeom>
            </p:spPr>
          </p:pic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12F8559-FD89-26EB-CA64-C177EE7D660D}"/>
                  </a:ext>
                </a:extLst>
              </p:cNvPr>
              <p:cNvSpPr txBox="1"/>
              <p:nvPr/>
            </p:nvSpPr>
            <p:spPr>
              <a:xfrm>
                <a:off x="1759251" y="1779047"/>
                <a:ext cx="261977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dirty="0">
                    <a:solidFill>
                      <a:srgbClr val="7C9E9E"/>
                    </a:solidFill>
                    <a:latin typeface="Abadi MT Condensed Light" panose="020B0306030101010103" pitchFamily="34" charset="77"/>
                  </a:rPr>
                  <a:t>Are some hosts running a business and if so, do they charge more than individual hosts ?</a:t>
                </a:r>
              </a:p>
            </p:txBody>
          </p:sp>
        </p:grpSp>
        <p:sp>
          <p:nvSpPr>
            <p:cNvPr id="55" name="8-point Star 54">
              <a:extLst>
                <a:ext uri="{FF2B5EF4-FFF2-40B4-BE49-F238E27FC236}">
                  <a16:creationId xmlns:a16="http://schemas.microsoft.com/office/drawing/2014/main" id="{549B9290-1DE9-B6ED-1B2F-EBCD34DDEB59}"/>
                </a:ext>
              </a:extLst>
            </p:cNvPr>
            <p:cNvSpPr/>
            <p:nvPr/>
          </p:nvSpPr>
          <p:spPr>
            <a:xfrm>
              <a:off x="1152434" y="2423188"/>
              <a:ext cx="284333" cy="276999"/>
            </a:xfrm>
            <a:prstGeom prst="star8">
              <a:avLst>
                <a:gd name="adj" fmla="val 50000"/>
              </a:avLst>
            </a:prstGeom>
            <a:solidFill>
              <a:srgbClr val="F5C00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1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47D9A2D-7ABF-D8FC-3770-45D921D9974B}"/>
              </a:ext>
            </a:extLst>
          </p:cNvPr>
          <p:cNvGrpSpPr/>
          <p:nvPr/>
        </p:nvGrpSpPr>
        <p:grpSpPr>
          <a:xfrm>
            <a:off x="1047742" y="2922099"/>
            <a:ext cx="2784474" cy="1325533"/>
            <a:chOff x="4210069" y="2423188"/>
            <a:chExt cx="2784474" cy="1325533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35402D69-0219-984C-58CD-080D0B0D77C5}"/>
                </a:ext>
              </a:extLst>
            </p:cNvPr>
            <p:cNvGrpSpPr/>
            <p:nvPr/>
          </p:nvGrpSpPr>
          <p:grpSpPr>
            <a:xfrm>
              <a:off x="4439393" y="2426658"/>
              <a:ext cx="2555150" cy="1322063"/>
              <a:chOff x="5037141" y="1784021"/>
              <a:chExt cx="2555150" cy="1322063"/>
            </a:xfrm>
          </p:grpSpPr>
          <p:pic>
            <p:nvPicPr>
              <p:cNvPr id="15" name="Picture 14" descr="A diagram of a company&#10;&#10;Description automatically generated">
                <a:extLst>
                  <a:ext uri="{FF2B5EF4-FFF2-40B4-BE49-F238E27FC236}">
                    <a16:creationId xmlns:a16="http://schemas.microsoft.com/office/drawing/2014/main" id="{2F3BE51E-A8F0-5890-22C9-88F1D57F16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265386" y="2061020"/>
                <a:ext cx="1805293" cy="1045064"/>
              </a:xfrm>
              <a:prstGeom prst="rect">
                <a:avLst/>
              </a:prstGeom>
            </p:spPr>
          </p:pic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E6730E0-A19C-A9CF-2629-55C01D61EB6F}"/>
                  </a:ext>
                </a:extLst>
              </p:cNvPr>
              <p:cNvSpPr txBox="1"/>
              <p:nvPr/>
            </p:nvSpPr>
            <p:spPr>
              <a:xfrm>
                <a:off x="5037141" y="1784021"/>
                <a:ext cx="255515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200" b="1" dirty="0">
                    <a:solidFill>
                      <a:srgbClr val="7C9E9E"/>
                    </a:solidFill>
                    <a:latin typeface="Abadi MT Condensed Light" panose="020B0306030101010103" pitchFamily="34" charset="77"/>
                  </a:rPr>
                  <a:t>Will we pay more to rent from super hosts?</a:t>
                </a:r>
                <a:endParaRPr lang="en-US" sz="1200" b="1" dirty="0">
                  <a:solidFill>
                    <a:srgbClr val="7C9E9E"/>
                  </a:solidFill>
                  <a:latin typeface="Abadi MT Condensed Light" panose="020B0306030101010103" pitchFamily="34" charset="77"/>
                </a:endParaRPr>
              </a:p>
            </p:txBody>
          </p:sp>
        </p:grpSp>
        <p:sp>
          <p:nvSpPr>
            <p:cNvPr id="56" name="8-point Star 55">
              <a:extLst>
                <a:ext uri="{FF2B5EF4-FFF2-40B4-BE49-F238E27FC236}">
                  <a16:creationId xmlns:a16="http://schemas.microsoft.com/office/drawing/2014/main" id="{E9DE9A96-8709-916E-9A72-D6AC64A2D3D6}"/>
                </a:ext>
              </a:extLst>
            </p:cNvPr>
            <p:cNvSpPr/>
            <p:nvPr/>
          </p:nvSpPr>
          <p:spPr>
            <a:xfrm>
              <a:off x="4210069" y="2423188"/>
              <a:ext cx="284333" cy="276999"/>
            </a:xfrm>
            <a:prstGeom prst="star8">
              <a:avLst>
                <a:gd name="adj" fmla="val 50000"/>
              </a:avLst>
            </a:prstGeom>
            <a:solidFill>
              <a:srgbClr val="F5C00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2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D683247-1003-ABBC-9C27-5047C47FF95B}"/>
              </a:ext>
            </a:extLst>
          </p:cNvPr>
          <p:cNvGrpSpPr/>
          <p:nvPr/>
        </p:nvGrpSpPr>
        <p:grpSpPr>
          <a:xfrm>
            <a:off x="1035915" y="4767886"/>
            <a:ext cx="3148323" cy="1132353"/>
            <a:chOff x="7342322" y="2423188"/>
            <a:chExt cx="3148323" cy="1132353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ADB3E3C1-7D90-C929-BF23-1E938A6E3AEE}"/>
                </a:ext>
              </a:extLst>
            </p:cNvPr>
            <p:cNvGrpSpPr/>
            <p:nvPr/>
          </p:nvGrpSpPr>
          <p:grpSpPr>
            <a:xfrm>
              <a:off x="7471440" y="2426658"/>
              <a:ext cx="3019205" cy="1128883"/>
              <a:chOff x="9421613" y="1780071"/>
              <a:chExt cx="2904535" cy="1128883"/>
            </a:xfrm>
          </p:grpSpPr>
          <p:pic>
            <p:nvPicPr>
              <p:cNvPr id="3" name="Picture 2" descr="A five stars with black text&#10;&#10;Description automatically generated">
                <a:extLst>
                  <a:ext uri="{FF2B5EF4-FFF2-40B4-BE49-F238E27FC236}">
                    <a16:creationId xmlns:a16="http://schemas.microsoft.com/office/drawing/2014/main" id="{2DCFC676-47B4-A18B-CFD0-13231B1F4E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122543" y="2157915"/>
                <a:ext cx="1251732" cy="751039"/>
              </a:xfrm>
              <a:prstGeom prst="rect">
                <a:avLst/>
              </a:prstGeom>
            </p:spPr>
          </p:pic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98AAC97-5674-E99F-D049-30D4EE1F711C}"/>
                  </a:ext>
                </a:extLst>
              </p:cNvPr>
              <p:cNvSpPr txBox="1"/>
              <p:nvPr/>
            </p:nvSpPr>
            <p:spPr>
              <a:xfrm>
                <a:off x="9421613" y="1780071"/>
                <a:ext cx="290453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200" dirty="0">
                    <a:solidFill>
                      <a:srgbClr val="7C9E9E"/>
                    </a:solidFill>
                    <a:latin typeface="Abadi MT Condensed Light" panose="020B0306030101010103" pitchFamily="34" charset="77"/>
                  </a:rPr>
                  <a:t>What effect does star ratings have on rental price ?</a:t>
                </a:r>
                <a:endParaRPr lang="en-US" sz="1200" dirty="0">
                  <a:solidFill>
                    <a:srgbClr val="7C9E9E"/>
                  </a:solidFill>
                  <a:latin typeface="Abadi MT Condensed Light" panose="020B0306030101010103" pitchFamily="34" charset="77"/>
                </a:endParaRPr>
              </a:p>
              <a:p>
                <a:pPr algn="ctr"/>
                <a:r>
                  <a:rPr lang="en-US" sz="1200" dirty="0">
                    <a:solidFill>
                      <a:srgbClr val="7C9E9E"/>
                    </a:solidFill>
                    <a:latin typeface="Abadi MT Condensed Light" panose="020B0306030101010103" pitchFamily="34" charset="77"/>
                  </a:rPr>
                  <a:t>Will we pay more for a 5-star listing ?</a:t>
                </a:r>
                <a:endParaRPr lang="en-GB" sz="1200" dirty="0">
                  <a:solidFill>
                    <a:srgbClr val="7C9E9E"/>
                  </a:solidFill>
                  <a:latin typeface="Abadi MT Condensed Light" panose="020B0306030101010103" pitchFamily="34" charset="77"/>
                </a:endParaRPr>
              </a:p>
            </p:txBody>
          </p:sp>
        </p:grpSp>
        <p:sp>
          <p:nvSpPr>
            <p:cNvPr id="57" name="8-point Star 56">
              <a:extLst>
                <a:ext uri="{FF2B5EF4-FFF2-40B4-BE49-F238E27FC236}">
                  <a16:creationId xmlns:a16="http://schemas.microsoft.com/office/drawing/2014/main" id="{372F3EA8-B474-830A-4A01-993B0173A40D}"/>
                </a:ext>
              </a:extLst>
            </p:cNvPr>
            <p:cNvSpPr/>
            <p:nvPr/>
          </p:nvSpPr>
          <p:spPr>
            <a:xfrm>
              <a:off x="7342322" y="2423188"/>
              <a:ext cx="284333" cy="276999"/>
            </a:xfrm>
            <a:prstGeom prst="star8">
              <a:avLst>
                <a:gd name="adj" fmla="val 50000"/>
              </a:avLst>
            </a:prstGeom>
            <a:solidFill>
              <a:srgbClr val="F5C00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3</a:t>
              </a:r>
            </a:p>
          </p:txBody>
        </p:sp>
      </p:grpSp>
      <p:sp>
        <p:nvSpPr>
          <p:cNvPr id="5" name="Triangle 4">
            <a:extLst>
              <a:ext uri="{FF2B5EF4-FFF2-40B4-BE49-F238E27FC236}">
                <a16:creationId xmlns:a16="http://schemas.microsoft.com/office/drawing/2014/main" id="{FD5B538F-400D-3B2A-EC29-AF44B70E7252}"/>
              </a:ext>
            </a:extLst>
          </p:cNvPr>
          <p:cNvSpPr/>
          <p:nvPr/>
        </p:nvSpPr>
        <p:spPr>
          <a:xfrm rot="16200000" flipV="1">
            <a:off x="1805382" y="3164571"/>
            <a:ext cx="5324548" cy="776157"/>
          </a:xfrm>
          <a:prstGeom prst="triangle">
            <a:avLst>
              <a:gd name="adj" fmla="val 47872"/>
            </a:avLst>
          </a:prstGeom>
          <a:solidFill>
            <a:srgbClr val="7C9E9E"/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1E055EE-842F-C583-369A-5717B76E6E42}"/>
              </a:ext>
            </a:extLst>
          </p:cNvPr>
          <p:cNvCxnSpPr>
            <a:cxnSpLocks/>
          </p:cNvCxnSpPr>
          <p:nvPr/>
        </p:nvCxnSpPr>
        <p:spPr>
          <a:xfrm flipH="1">
            <a:off x="1332075" y="2561687"/>
            <a:ext cx="2444278" cy="0"/>
          </a:xfrm>
          <a:prstGeom prst="line">
            <a:avLst/>
          </a:prstGeom>
          <a:ln>
            <a:solidFill>
              <a:srgbClr val="7C9E9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BC9A4CF-C62C-DB57-56B2-C133C2670C94}"/>
              </a:ext>
            </a:extLst>
          </p:cNvPr>
          <p:cNvCxnSpPr>
            <a:cxnSpLocks/>
          </p:cNvCxnSpPr>
          <p:nvPr/>
        </p:nvCxnSpPr>
        <p:spPr>
          <a:xfrm flipH="1">
            <a:off x="1387938" y="4483510"/>
            <a:ext cx="2444278" cy="0"/>
          </a:xfrm>
          <a:prstGeom prst="line">
            <a:avLst/>
          </a:prstGeom>
          <a:ln>
            <a:solidFill>
              <a:srgbClr val="7C9E9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66FDF2D7-FDF7-C926-946E-A42AE68E29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11219" y="3178615"/>
            <a:ext cx="1427858" cy="1503008"/>
          </a:xfrm>
          <a:prstGeom prst="rect">
            <a:avLst/>
          </a:prstGeom>
        </p:spPr>
      </p:pic>
      <p:sp>
        <p:nvSpPr>
          <p:cNvPr id="18" name="8-point Star 17">
            <a:extLst>
              <a:ext uri="{FF2B5EF4-FFF2-40B4-BE49-F238E27FC236}">
                <a16:creationId xmlns:a16="http://schemas.microsoft.com/office/drawing/2014/main" id="{3E9D36B9-9DD1-7981-F18B-40F694FB61F9}"/>
              </a:ext>
            </a:extLst>
          </p:cNvPr>
          <p:cNvSpPr/>
          <p:nvPr/>
        </p:nvSpPr>
        <p:spPr>
          <a:xfrm>
            <a:off x="4870944" y="2778197"/>
            <a:ext cx="284333" cy="276999"/>
          </a:xfrm>
          <a:prstGeom prst="star8">
            <a:avLst>
              <a:gd name="adj" fmla="val 50000"/>
            </a:avLst>
          </a:prstGeom>
          <a:solidFill>
            <a:srgbClr val="F5C00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4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76B7C05-A749-7A83-BA20-A5CB315347E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20156" y="687538"/>
            <a:ext cx="6061364" cy="5023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3435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4F6BC0F-9845-5BC0-1AF8-FC291BBC5B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23" y="148715"/>
            <a:ext cx="7115057" cy="367798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EB96685-F8DC-5F2D-DCC1-819E7E6078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089" y="3826701"/>
            <a:ext cx="3693863" cy="20397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EF4212A-85E3-F94B-4933-E6374AE34A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4152" y="942622"/>
            <a:ext cx="4115745" cy="19272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2B014E6-33C2-4BEA-7711-C2013DAA7F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9384" y="3988119"/>
            <a:ext cx="4380513" cy="2420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9474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7ADAF9A-B2CB-DFF7-2FD0-70FE3D005F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8427" y="2185791"/>
            <a:ext cx="6112081" cy="291879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E877D7D-A27A-D5E8-3189-F79AD738AD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682" y="933189"/>
            <a:ext cx="4220767" cy="2217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9260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45972</TotalTime>
  <Words>187</Words>
  <Application>Microsoft Macintosh PowerPoint</Application>
  <PresentationFormat>Widescreen</PresentationFormat>
  <Paragraphs>38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Abadi MT Condensed Light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Juanita Smith</dc:creator>
  <cp:lastModifiedBy>Juanita Smith</cp:lastModifiedBy>
  <cp:revision>1</cp:revision>
  <dcterms:created xsi:type="dcterms:W3CDTF">2023-11-30T16:04:41Z</dcterms:created>
  <dcterms:modified xsi:type="dcterms:W3CDTF">2024-01-01T14:17:26Z</dcterms:modified>
</cp:coreProperties>
</file>